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8" r:id="rId14"/>
    <p:sldId id="279" r:id="rId15"/>
    <p:sldId id="273" r:id="rId16"/>
    <p:sldId id="274" r:id="rId17"/>
    <p:sldId id="280" r:id="rId18"/>
    <p:sldId id="27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3873EC7-2F5C-4FBC-9AF5-D3B2185A62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4FC61A-56BB-47D7-B0FC-D110FAD71089}" type="slidenum">
              <a:rPr lang="en-US" altLang="en-US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68E9DE7-019F-4452-972A-4225070168CA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15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D3710-FA14-4841-97DB-FF43FC986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81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0744F-6351-488D-AA1E-04AD4B306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75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D83D2-31CE-421A-A3B7-1365C1528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46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89AD9-55CD-4C90-8CF8-425CBD94F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43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1A937-08C1-4722-B5F3-61406A346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6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7A32B-0A2F-489C-AA74-0C14767468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30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42BB9-B822-452B-8160-50A345B21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92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2FB29-A759-4448-A7A9-A69E061F8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2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578E2-8E6E-46C2-9EC8-11C044337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94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6C5EB-0A43-45F0-9560-6F3302E0B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04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03F0E-3165-4304-A3FD-6F8B3F04E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1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D694D60-8F16-400B-B343-EC8B33833C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2.wmf"/><Relationship Id="rId9" Type="http://schemas.openxmlformats.org/officeDocument/2006/relationships/image" Target="../media/image17.gif"/><Relationship Id="rId1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3" Type="http://schemas.openxmlformats.org/officeDocument/2006/relationships/image" Target="../media/image22.jpe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jpeg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23.gif"/><Relationship Id="rId10" Type="http://schemas.openxmlformats.org/officeDocument/2006/relationships/image" Target="../media/image19.wmf"/><Relationship Id="rId4" Type="http://schemas.openxmlformats.org/officeDocument/2006/relationships/slide" Target="slide12.xml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533400" y="762000"/>
            <a:ext cx="8305800" cy="4648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86765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276600" y="2667000"/>
            <a:ext cx="297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>
                <a:solidFill>
                  <a:srgbClr val="0000CC"/>
                </a:solidFill>
              </a:rPr>
              <a:t>ĐẠI SỐ 8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85800" y="5257800"/>
            <a:ext cx="708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754438" y="914400"/>
            <a:ext cx="0" cy="49466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57600" y="1066800"/>
            <a:ext cx="5486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?2. a) Khi cộng </a:t>
            </a:r>
            <a:r>
              <a:rPr lang="en-US" alt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-3</a:t>
            </a:r>
            <a:r>
              <a:rPr lang="en-US" alt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 vào cả hai vế của bất đẳng thức  </a:t>
            </a:r>
            <a:r>
              <a:rPr lang="en-US" alt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-4 &lt; 2</a:t>
            </a:r>
            <a:r>
              <a:rPr lang="en-US" alt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 thì được bất đăng thức nào ?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733800" y="30480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b)Dự đoán kết :Khi cộng số c vào cả hai vế của bất đẳng thức </a:t>
            </a: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-4 &lt; 2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 thì được bất đẳng thức nào ?</a:t>
            </a:r>
          </a:p>
        </p:txBody>
      </p:sp>
      <p:sp>
        <p:nvSpPr>
          <p:cNvPr id="11269" name="Text Box 58"/>
          <p:cNvSpPr txBox="1">
            <a:spLocks noChangeArrowheads="1"/>
          </p:cNvSpPr>
          <p:nvPr/>
        </p:nvSpPr>
        <p:spPr bwMode="auto">
          <a:xfrm>
            <a:off x="0" y="1905000"/>
            <a:ext cx="3806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3. Liªn hÖ giữa thø tù vµ phÐp céng</a:t>
            </a:r>
          </a:p>
        </p:txBody>
      </p:sp>
      <p:cxnSp>
        <p:nvCxnSpPr>
          <p:cNvPr id="2" name="Straight Connector 2"/>
          <p:cNvCxnSpPr/>
          <p:nvPr/>
        </p:nvCxnSpPr>
        <p:spPr>
          <a:xfrm>
            <a:off x="3733800" y="1057275"/>
            <a:ext cx="0" cy="58007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>
            <a:off x="0" y="14478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Bất đẳng thức: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0" y="685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Nhắc lại về thứ tự trên tập hợp số.</a:t>
            </a:r>
          </a:p>
        </p:txBody>
      </p:sp>
      <p:sp>
        <p:nvSpPr>
          <p:cNvPr id="11274" name="Text Box 21"/>
          <p:cNvSpPr txBox="1">
            <a:spLocks noChangeArrowheads="1"/>
          </p:cNvSpPr>
          <p:nvPr/>
        </p:nvSpPr>
        <p:spPr bwMode="auto">
          <a:xfrm>
            <a:off x="1981200" y="1490663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11275" name="Rectangle 22"/>
          <p:cNvSpPr>
            <a:spLocks noChangeArrowheads="1"/>
          </p:cNvSpPr>
          <p:nvPr/>
        </p:nvSpPr>
        <p:spPr bwMode="auto">
          <a:xfrm>
            <a:off x="0" y="106680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11276" name="Group 23"/>
          <p:cNvGrpSpPr>
            <a:grpSpLocks/>
          </p:cNvGrpSpPr>
          <p:nvPr/>
        </p:nvGrpSpPr>
        <p:grpSpPr bwMode="auto">
          <a:xfrm>
            <a:off x="-138113" y="2128838"/>
            <a:ext cx="3817938" cy="1892300"/>
            <a:chOff x="0" y="1536"/>
            <a:chExt cx="2405" cy="1192"/>
          </a:xfrm>
        </p:grpSpPr>
        <p:sp>
          <p:nvSpPr>
            <p:cNvPr id="11280" name="Line 106"/>
            <p:cNvSpPr>
              <a:spLocks noChangeShapeType="1"/>
            </p:cNvSpPr>
            <p:nvPr/>
          </p:nvSpPr>
          <p:spPr bwMode="auto">
            <a:xfrm>
              <a:off x="1433" y="1968"/>
              <a:ext cx="535" cy="48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Oval 70"/>
            <p:cNvSpPr>
              <a:spLocks noChangeArrowheads="1"/>
            </p:cNvSpPr>
            <p:nvPr/>
          </p:nvSpPr>
          <p:spPr bwMode="auto">
            <a:xfrm>
              <a:off x="349" y="1913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2" name="Oval 71"/>
            <p:cNvSpPr>
              <a:spLocks noChangeArrowheads="1"/>
            </p:cNvSpPr>
            <p:nvPr/>
          </p:nvSpPr>
          <p:spPr bwMode="auto">
            <a:xfrm>
              <a:off x="1384" y="1913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3" name="Oval 73"/>
            <p:cNvSpPr>
              <a:spLocks noChangeArrowheads="1"/>
            </p:cNvSpPr>
            <p:nvPr/>
          </p:nvSpPr>
          <p:spPr bwMode="auto">
            <a:xfrm>
              <a:off x="812" y="2405"/>
              <a:ext cx="96" cy="96"/>
            </a:xfrm>
            <a:prstGeom prst="ellipse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4" name="Oval 74"/>
            <p:cNvSpPr>
              <a:spLocks noChangeArrowheads="1"/>
            </p:cNvSpPr>
            <p:nvPr/>
          </p:nvSpPr>
          <p:spPr bwMode="auto">
            <a:xfrm>
              <a:off x="1884" y="2403"/>
              <a:ext cx="96" cy="96"/>
            </a:xfrm>
            <a:prstGeom prst="ellipse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5" name="AutoShape 114"/>
            <p:cNvSpPr>
              <a:spLocks noChangeArrowheads="1"/>
            </p:cNvSpPr>
            <p:nvPr/>
          </p:nvSpPr>
          <p:spPr bwMode="auto">
            <a:xfrm>
              <a:off x="912" y="2064"/>
              <a:ext cx="720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- 4 &lt; 2</a:t>
              </a:r>
            </a:p>
          </p:txBody>
        </p:sp>
        <p:grpSp>
          <p:nvGrpSpPr>
            <p:cNvPr id="11286" name="Group 30"/>
            <p:cNvGrpSpPr>
              <a:grpSpLocks/>
            </p:cNvGrpSpPr>
            <p:nvPr/>
          </p:nvGrpSpPr>
          <p:grpSpPr bwMode="auto">
            <a:xfrm>
              <a:off x="0" y="1536"/>
              <a:ext cx="2405" cy="1192"/>
              <a:chOff x="0" y="1536"/>
              <a:chExt cx="2405" cy="1192"/>
            </a:xfrm>
          </p:grpSpPr>
          <p:sp>
            <p:nvSpPr>
              <p:cNvPr id="11287" name="Line 105"/>
              <p:cNvSpPr>
                <a:spLocks noChangeShapeType="1"/>
              </p:cNvSpPr>
              <p:nvPr/>
            </p:nvSpPr>
            <p:spPr bwMode="auto">
              <a:xfrm>
                <a:off x="381" y="1968"/>
                <a:ext cx="483" cy="480"/>
              </a:xfrm>
              <a:prstGeom prst="line">
                <a:avLst/>
              </a:prstGeom>
              <a:noFill/>
              <a:ln w="50800">
                <a:solidFill>
                  <a:srgbClr val="008000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1288" name="Group 104"/>
              <p:cNvGrpSpPr>
                <a:grpSpLocks/>
              </p:cNvGrpSpPr>
              <p:nvPr/>
            </p:nvGrpSpPr>
            <p:grpSpPr bwMode="auto">
              <a:xfrm>
                <a:off x="0" y="2352"/>
                <a:ext cx="2400" cy="376"/>
                <a:chOff x="2298" y="2928"/>
                <a:chExt cx="3422" cy="376"/>
              </a:xfrm>
            </p:grpSpPr>
            <p:sp>
              <p:nvSpPr>
                <p:cNvPr id="11321" name="Line 77"/>
                <p:cNvSpPr>
                  <a:spLocks noChangeShapeType="1"/>
                </p:cNvSpPr>
                <p:nvPr/>
              </p:nvSpPr>
              <p:spPr bwMode="auto">
                <a:xfrm>
                  <a:off x="2298" y="3024"/>
                  <a:ext cx="3422" cy="1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2" name="Line 78"/>
                <p:cNvSpPr>
                  <a:spLocks noChangeShapeType="1"/>
                </p:cNvSpPr>
                <p:nvPr/>
              </p:nvSpPr>
              <p:spPr bwMode="auto">
                <a:xfrm>
                  <a:off x="5644" y="2986"/>
                  <a:ext cx="60" cy="38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3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5644" y="3024"/>
                  <a:ext cx="60" cy="38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4" name="Line 80"/>
                <p:cNvSpPr>
                  <a:spLocks noChangeShapeType="1"/>
                </p:cNvSpPr>
                <p:nvPr/>
              </p:nvSpPr>
              <p:spPr bwMode="auto">
                <a:xfrm>
                  <a:off x="3795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5" name="Rectangle 81"/>
                <p:cNvSpPr>
                  <a:spLocks noChangeArrowheads="1"/>
                </p:cNvSpPr>
                <p:nvPr/>
              </p:nvSpPr>
              <p:spPr bwMode="auto">
                <a:xfrm>
                  <a:off x="3749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26" name="Line 82"/>
                <p:cNvSpPr>
                  <a:spLocks noChangeShapeType="1"/>
                </p:cNvSpPr>
                <p:nvPr/>
              </p:nvSpPr>
              <p:spPr bwMode="auto">
                <a:xfrm>
                  <a:off x="2531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7" name="Rectangle 83"/>
                <p:cNvSpPr>
                  <a:spLocks noChangeArrowheads="1"/>
                </p:cNvSpPr>
                <p:nvPr/>
              </p:nvSpPr>
              <p:spPr bwMode="auto">
                <a:xfrm>
                  <a:off x="2419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-5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28" name="Line 84"/>
                <p:cNvSpPr>
                  <a:spLocks noChangeShapeType="1"/>
                </p:cNvSpPr>
                <p:nvPr/>
              </p:nvSpPr>
              <p:spPr bwMode="auto">
                <a:xfrm>
                  <a:off x="2787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9" name="Rectangle 85"/>
                <p:cNvSpPr>
                  <a:spLocks noChangeArrowheads="1"/>
                </p:cNvSpPr>
                <p:nvPr/>
              </p:nvSpPr>
              <p:spPr bwMode="auto">
                <a:xfrm>
                  <a:off x="2682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-4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30" name="Line 86"/>
                <p:cNvSpPr>
                  <a:spLocks noChangeShapeType="1"/>
                </p:cNvSpPr>
                <p:nvPr/>
              </p:nvSpPr>
              <p:spPr bwMode="auto">
                <a:xfrm>
                  <a:off x="3539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1" name="Rectangle 87"/>
                <p:cNvSpPr>
                  <a:spLocks noChangeArrowheads="1"/>
                </p:cNvSpPr>
                <p:nvPr/>
              </p:nvSpPr>
              <p:spPr bwMode="auto">
                <a:xfrm>
                  <a:off x="3424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32" name="Line 88"/>
                <p:cNvSpPr>
                  <a:spLocks noChangeShapeType="1"/>
                </p:cNvSpPr>
                <p:nvPr/>
              </p:nvSpPr>
              <p:spPr bwMode="auto">
                <a:xfrm>
                  <a:off x="3283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3" name="Rectangle 89"/>
                <p:cNvSpPr>
                  <a:spLocks noChangeArrowheads="1"/>
                </p:cNvSpPr>
                <p:nvPr/>
              </p:nvSpPr>
              <p:spPr bwMode="auto">
                <a:xfrm>
                  <a:off x="3169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-2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34" name="Line 90"/>
                <p:cNvSpPr>
                  <a:spLocks noChangeShapeType="1"/>
                </p:cNvSpPr>
                <p:nvPr/>
              </p:nvSpPr>
              <p:spPr bwMode="auto">
                <a:xfrm>
                  <a:off x="3035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5" name="Rectangle 91"/>
                <p:cNvSpPr>
                  <a:spLocks noChangeArrowheads="1"/>
                </p:cNvSpPr>
                <p:nvPr/>
              </p:nvSpPr>
              <p:spPr bwMode="auto">
                <a:xfrm>
                  <a:off x="2930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-3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36" name="Line 92"/>
                <p:cNvSpPr>
                  <a:spLocks noChangeShapeType="1"/>
                </p:cNvSpPr>
                <p:nvPr/>
              </p:nvSpPr>
              <p:spPr bwMode="auto">
                <a:xfrm>
                  <a:off x="5321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7" name="Rectangle 93"/>
                <p:cNvSpPr>
                  <a:spLocks noChangeArrowheads="1"/>
                </p:cNvSpPr>
                <p:nvPr/>
              </p:nvSpPr>
              <p:spPr bwMode="auto">
                <a:xfrm>
                  <a:off x="5277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38" name="Line 94"/>
                <p:cNvSpPr>
                  <a:spLocks noChangeShapeType="1"/>
                </p:cNvSpPr>
                <p:nvPr/>
              </p:nvSpPr>
              <p:spPr bwMode="auto">
                <a:xfrm>
                  <a:off x="4058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9" name="Rectangle 95"/>
                <p:cNvSpPr>
                  <a:spLocks noChangeArrowheads="1"/>
                </p:cNvSpPr>
                <p:nvPr/>
              </p:nvSpPr>
              <p:spPr bwMode="auto">
                <a:xfrm>
                  <a:off x="4005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40" name="Line 96"/>
                <p:cNvSpPr>
                  <a:spLocks noChangeShapeType="1"/>
                </p:cNvSpPr>
                <p:nvPr/>
              </p:nvSpPr>
              <p:spPr bwMode="auto">
                <a:xfrm>
                  <a:off x="4313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1" name="Rectangle 97"/>
                <p:cNvSpPr>
                  <a:spLocks noChangeArrowheads="1"/>
                </p:cNvSpPr>
                <p:nvPr/>
              </p:nvSpPr>
              <p:spPr bwMode="auto">
                <a:xfrm>
                  <a:off x="4276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42" name="Line 98"/>
                <p:cNvSpPr>
                  <a:spLocks noChangeShapeType="1"/>
                </p:cNvSpPr>
                <p:nvPr/>
              </p:nvSpPr>
              <p:spPr bwMode="auto">
                <a:xfrm>
                  <a:off x="5065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3" name="Rectangle 99"/>
                <p:cNvSpPr>
                  <a:spLocks noChangeArrowheads="1"/>
                </p:cNvSpPr>
                <p:nvPr/>
              </p:nvSpPr>
              <p:spPr bwMode="auto">
                <a:xfrm>
                  <a:off x="5011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44" name="Line 100"/>
                <p:cNvSpPr>
                  <a:spLocks noChangeShapeType="1"/>
                </p:cNvSpPr>
                <p:nvPr/>
              </p:nvSpPr>
              <p:spPr bwMode="auto">
                <a:xfrm>
                  <a:off x="4810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5" name="Rectangle 101"/>
                <p:cNvSpPr>
                  <a:spLocks noChangeArrowheads="1"/>
                </p:cNvSpPr>
                <p:nvPr/>
              </p:nvSpPr>
              <p:spPr bwMode="auto">
                <a:xfrm>
                  <a:off x="4750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46" name="Line 102"/>
                <p:cNvSpPr>
                  <a:spLocks noChangeShapeType="1"/>
                </p:cNvSpPr>
                <p:nvPr/>
              </p:nvSpPr>
              <p:spPr bwMode="auto">
                <a:xfrm>
                  <a:off x="4562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7" name="Rectangle 103"/>
                <p:cNvSpPr>
                  <a:spLocks noChangeArrowheads="1"/>
                </p:cNvSpPr>
                <p:nvPr/>
              </p:nvSpPr>
              <p:spPr bwMode="auto">
                <a:xfrm>
                  <a:off x="4517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289" name="Text Box 129"/>
              <p:cNvSpPr txBox="1">
                <a:spLocks noChangeArrowheads="1"/>
              </p:cNvSpPr>
              <p:nvPr/>
            </p:nvSpPr>
            <p:spPr bwMode="auto">
              <a:xfrm rot="2972883">
                <a:off x="237" y="2125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 + 3</a:t>
                </a:r>
              </a:p>
            </p:txBody>
          </p:sp>
          <p:sp>
            <p:nvSpPr>
              <p:cNvPr id="11290" name="Text Box 130"/>
              <p:cNvSpPr txBox="1">
                <a:spLocks noChangeArrowheads="1"/>
              </p:cNvSpPr>
              <p:nvPr/>
            </p:nvSpPr>
            <p:spPr bwMode="auto">
              <a:xfrm rot="2972883">
                <a:off x="1623" y="2131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+ 3</a:t>
                </a:r>
              </a:p>
            </p:txBody>
          </p:sp>
          <p:sp>
            <p:nvSpPr>
              <p:cNvPr id="11291" name="AutoShape 114"/>
              <p:cNvSpPr>
                <a:spLocks noChangeArrowheads="1"/>
              </p:cNvSpPr>
              <p:nvPr/>
            </p:nvSpPr>
            <p:spPr bwMode="auto">
              <a:xfrm>
                <a:off x="912" y="2064"/>
                <a:ext cx="720" cy="288"/>
              </a:xfrm>
              <a:prstGeom prst="roundRect">
                <a:avLst>
                  <a:gd name="adj" fmla="val 16667"/>
                </a:avLst>
              </a:prstGeom>
              <a:solidFill>
                <a:srgbClr val="0000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- 4 &lt; 2</a:t>
                </a:r>
              </a:p>
            </p:txBody>
          </p:sp>
          <p:grpSp>
            <p:nvGrpSpPr>
              <p:cNvPr id="11292" name="Group 63"/>
              <p:cNvGrpSpPr>
                <a:grpSpLocks noChangeAspect="1"/>
              </p:cNvGrpSpPr>
              <p:nvPr/>
            </p:nvGrpSpPr>
            <p:grpSpPr bwMode="auto">
              <a:xfrm>
                <a:off x="0" y="1536"/>
                <a:ext cx="2405" cy="672"/>
                <a:chOff x="0" y="1536"/>
                <a:chExt cx="2405" cy="672"/>
              </a:xfrm>
            </p:grpSpPr>
            <p:sp>
              <p:nvSpPr>
                <p:cNvPr id="11293" name="AutoShape 64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0" y="1536"/>
                  <a:ext cx="2400" cy="6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4" name="Line 65"/>
                <p:cNvSpPr>
                  <a:spLocks noChangeShapeType="1"/>
                </p:cNvSpPr>
                <p:nvPr/>
              </p:nvSpPr>
              <p:spPr bwMode="auto">
                <a:xfrm>
                  <a:off x="62" y="1968"/>
                  <a:ext cx="2343" cy="1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5" name="Line 66"/>
                <p:cNvSpPr>
                  <a:spLocks noChangeShapeType="1"/>
                </p:cNvSpPr>
                <p:nvPr/>
              </p:nvSpPr>
              <p:spPr bwMode="auto">
                <a:xfrm>
                  <a:off x="2354" y="1930"/>
                  <a:ext cx="41" cy="38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354" y="1968"/>
                  <a:ext cx="41" cy="38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7" name="Line 68"/>
                <p:cNvSpPr>
                  <a:spLocks noChangeShapeType="1"/>
                </p:cNvSpPr>
                <p:nvPr/>
              </p:nvSpPr>
              <p:spPr bwMode="auto">
                <a:xfrm>
                  <a:off x="108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8" name="Rectangle 69"/>
                <p:cNvSpPr>
                  <a:spLocks noChangeArrowheads="1"/>
                </p:cNvSpPr>
                <p:nvPr/>
              </p:nvSpPr>
              <p:spPr bwMode="auto">
                <a:xfrm>
                  <a:off x="1056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0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99" name="Line 70"/>
                <p:cNvSpPr>
                  <a:spLocks noChangeShapeType="1"/>
                </p:cNvSpPr>
                <p:nvPr/>
              </p:nvSpPr>
              <p:spPr bwMode="auto">
                <a:xfrm>
                  <a:off x="221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0" name="Rectangle 71"/>
                <p:cNvSpPr>
                  <a:spLocks noChangeArrowheads="1"/>
                </p:cNvSpPr>
                <p:nvPr/>
              </p:nvSpPr>
              <p:spPr bwMode="auto">
                <a:xfrm>
                  <a:off x="14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-5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1" name="Line 72"/>
                <p:cNvSpPr>
                  <a:spLocks noChangeShapeType="1"/>
                </p:cNvSpPr>
                <p:nvPr/>
              </p:nvSpPr>
              <p:spPr bwMode="auto">
                <a:xfrm>
                  <a:off x="39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2" name="Rectangle 73"/>
                <p:cNvSpPr>
                  <a:spLocks noChangeArrowheads="1"/>
                </p:cNvSpPr>
                <p:nvPr/>
              </p:nvSpPr>
              <p:spPr bwMode="auto">
                <a:xfrm>
                  <a:off x="32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-4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3" name="Line 74"/>
                <p:cNvSpPr>
                  <a:spLocks noChangeShapeType="1"/>
                </p:cNvSpPr>
                <p:nvPr/>
              </p:nvSpPr>
              <p:spPr bwMode="auto">
                <a:xfrm>
                  <a:off x="912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4" name="Rectangle 75"/>
                <p:cNvSpPr>
                  <a:spLocks noChangeArrowheads="1"/>
                </p:cNvSpPr>
                <p:nvPr/>
              </p:nvSpPr>
              <p:spPr bwMode="auto">
                <a:xfrm>
                  <a:off x="83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-1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5" name="Line 76"/>
                <p:cNvSpPr>
                  <a:spLocks noChangeShapeType="1"/>
                </p:cNvSpPr>
                <p:nvPr/>
              </p:nvSpPr>
              <p:spPr bwMode="auto">
                <a:xfrm>
                  <a:off x="736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6" name="Rectangle 77"/>
                <p:cNvSpPr>
                  <a:spLocks noChangeArrowheads="1"/>
                </p:cNvSpPr>
                <p:nvPr/>
              </p:nvSpPr>
              <p:spPr bwMode="auto">
                <a:xfrm>
                  <a:off x="659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-2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7" name="Line 78"/>
                <p:cNvSpPr>
                  <a:spLocks noChangeShapeType="1"/>
                </p:cNvSpPr>
                <p:nvPr/>
              </p:nvSpPr>
              <p:spPr bwMode="auto">
                <a:xfrm>
                  <a:off x="56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8" name="Rectangle 79"/>
                <p:cNvSpPr>
                  <a:spLocks noChangeArrowheads="1"/>
                </p:cNvSpPr>
                <p:nvPr/>
              </p:nvSpPr>
              <p:spPr bwMode="auto">
                <a:xfrm>
                  <a:off x="49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-3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9" name="Line 80"/>
                <p:cNvSpPr>
                  <a:spLocks noChangeShapeType="1"/>
                </p:cNvSpPr>
                <p:nvPr/>
              </p:nvSpPr>
              <p:spPr bwMode="auto">
                <a:xfrm>
                  <a:off x="213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0" name="Rectangle 81"/>
                <p:cNvSpPr>
                  <a:spLocks noChangeArrowheads="1"/>
                </p:cNvSpPr>
                <p:nvPr/>
              </p:nvSpPr>
              <p:spPr bwMode="auto">
                <a:xfrm>
                  <a:off x="210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6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1" name="Line 82"/>
                <p:cNvSpPr>
                  <a:spLocks noChangeShapeType="1"/>
                </p:cNvSpPr>
                <p:nvPr/>
              </p:nvSpPr>
              <p:spPr bwMode="auto">
                <a:xfrm>
                  <a:off x="1267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2" name="Rectangle 83"/>
                <p:cNvSpPr>
                  <a:spLocks noChangeArrowheads="1"/>
                </p:cNvSpPr>
                <p:nvPr/>
              </p:nvSpPr>
              <p:spPr bwMode="auto">
                <a:xfrm>
                  <a:off x="123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1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3" name="Line 84"/>
                <p:cNvSpPr>
                  <a:spLocks noChangeShapeType="1"/>
                </p:cNvSpPr>
                <p:nvPr/>
              </p:nvSpPr>
              <p:spPr bwMode="auto">
                <a:xfrm>
                  <a:off x="144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4" name="Rectangle 85"/>
                <p:cNvSpPr>
                  <a:spLocks noChangeArrowheads="1"/>
                </p:cNvSpPr>
                <p:nvPr/>
              </p:nvSpPr>
              <p:spPr bwMode="auto">
                <a:xfrm>
                  <a:off x="1416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2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5" name="Line 86"/>
                <p:cNvSpPr>
                  <a:spLocks noChangeShapeType="1"/>
                </p:cNvSpPr>
                <p:nvPr/>
              </p:nvSpPr>
              <p:spPr bwMode="auto">
                <a:xfrm>
                  <a:off x="1957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6" name="Rectangle 87"/>
                <p:cNvSpPr>
                  <a:spLocks noChangeArrowheads="1"/>
                </p:cNvSpPr>
                <p:nvPr/>
              </p:nvSpPr>
              <p:spPr bwMode="auto">
                <a:xfrm>
                  <a:off x="192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5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7" name="Line 88"/>
                <p:cNvSpPr>
                  <a:spLocks noChangeShapeType="1"/>
                </p:cNvSpPr>
                <p:nvPr/>
              </p:nvSpPr>
              <p:spPr bwMode="auto">
                <a:xfrm>
                  <a:off x="178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8" name="Rectangle 89"/>
                <p:cNvSpPr>
                  <a:spLocks noChangeArrowheads="1"/>
                </p:cNvSpPr>
                <p:nvPr/>
              </p:nvSpPr>
              <p:spPr bwMode="auto">
                <a:xfrm>
                  <a:off x="174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4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9" name="Line 90"/>
                <p:cNvSpPr>
                  <a:spLocks noChangeShapeType="1"/>
                </p:cNvSpPr>
                <p:nvPr/>
              </p:nvSpPr>
              <p:spPr bwMode="auto">
                <a:xfrm>
                  <a:off x="161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0" name="Rectangle 91"/>
                <p:cNvSpPr>
                  <a:spLocks noChangeArrowheads="1"/>
                </p:cNvSpPr>
                <p:nvPr/>
              </p:nvSpPr>
              <p:spPr bwMode="auto">
                <a:xfrm>
                  <a:off x="1581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3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11277" name="AutoShape 108"/>
          <p:cNvSpPr>
            <a:spLocks noChangeArrowheads="1"/>
          </p:cNvSpPr>
          <p:nvPr/>
        </p:nvSpPr>
        <p:spPr bwMode="auto">
          <a:xfrm>
            <a:off x="781050" y="4086225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+ 3 &lt; 2 + 3</a:t>
            </a:r>
          </a:p>
        </p:txBody>
      </p:sp>
      <p:sp>
        <p:nvSpPr>
          <p:cNvPr id="11278" name="Rectangle 94"/>
          <p:cNvSpPr>
            <a:spLocks noChangeArrowheads="1"/>
          </p:cNvSpPr>
          <p:nvPr/>
        </p:nvSpPr>
        <p:spPr bwMode="auto">
          <a:xfrm>
            <a:off x="169863" y="4684713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9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55"/>
          <p:cNvSpPr>
            <a:spLocks noChangeArrowheads="1"/>
          </p:cNvSpPr>
          <p:nvPr/>
        </p:nvSpPr>
        <p:spPr bwMode="auto">
          <a:xfrm>
            <a:off x="5486400" y="3200400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+ (-3) &lt; 2 + (-3)</a:t>
            </a:r>
          </a:p>
        </p:txBody>
      </p:sp>
      <p:sp>
        <p:nvSpPr>
          <p:cNvPr id="248961" name="Line 129"/>
          <p:cNvSpPr>
            <a:spLocks noChangeShapeType="1"/>
          </p:cNvSpPr>
          <p:nvPr/>
        </p:nvSpPr>
        <p:spPr bwMode="auto">
          <a:xfrm flipH="1">
            <a:off x="6781800" y="1219200"/>
            <a:ext cx="1033463" cy="685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8962" name="Line 130"/>
          <p:cNvSpPr>
            <a:spLocks noChangeShapeType="1"/>
          </p:cNvSpPr>
          <p:nvPr/>
        </p:nvSpPr>
        <p:spPr bwMode="auto">
          <a:xfrm flipH="1">
            <a:off x="4648200" y="1219200"/>
            <a:ext cx="1022350" cy="609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8963" name="Text Box 131"/>
          <p:cNvSpPr txBox="1">
            <a:spLocks noChangeArrowheads="1"/>
          </p:cNvSpPr>
          <p:nvPr/>
        </p:nvSpPr>
        <p:spPr bwMode="auto">
          <a:xfrm rot="-2021594">
            <a:off x="4495800" y="1219200"/>
            <a:ext cx="1074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+ (-3)</a:t>
            </a:r>
          </a:p>
        </p:txBody>
      </p:sp>
      <p:grpSp>
        <p:nvGrpSpPr>
          <p:cNvPr id="248964" name="Group 132"/>
          <p:cNvGrpSpPr>
            <a:grpSpLocks/>
          </p:cNvGrpSpPr>
          <p:nvPr/>
        </p:nvGrpSpPr>
        <p:grpSpPr bwMode="auto">
          <a:xfrm>
            <a:off x="3962400" y="762000"/>
            <a:ext cx="4819650" cy="1573213"/>
            <a:chOff x="2640" y="674"/>
            <a:chExt cx="3036" cy="991"/>
          </a:xfrm>
        </p:grpSpPr>
        <p:grpSp>
          <p:nvGrpSpPr>
            <p:cNvPr id="12384" name="Group 133"/>
            <p:cNvGrpSpPr>
              <a:grpSpLocks/>
            </p:cNvGrpSpPr>
            <p:nvPr/>
          </p:nvGrpSpPr>
          <p:grpSpPr bwMode="auto">
            <a:xfrm>
              <a:off x="2640" y="1349"/>
              <a:ext cx="3030" cy="316"/>
              <a:chOff x="2298" y="3600"/>
              <a:chExt cx="3126" cy="488"/>
            </a:xfrm>
          </p:grpSpPr>
          <p:sp>
            <p:nvSpPr>
              <p:cNvPr id="12413" name="Line 134"/>
              <p:cNvSpPr>
                <a:spLocks noChangeShapeType="1"/>
              </p:cNvSpPr>
              <p:nvPr/>
            </p:nvSpPr>
            <p:spPr bwMode="auto">
              <a:xfrm>
                <a:off x="2298" y="3648"/>
                <a:ext cx="3126" cy="1"/>
              </a:xfrm>
              <a:prstGeom prst="line">
                <a:avLst/>
              </a:prstGeom>
              <a:noFill/>
              <a:ln w="365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4" name="Line 135"/>
              <p:cNvSpPr>
                <a:spLocks noChangeShapeType="1"/>
              </p:cNvSpPr>
              <p:nvPr/>
            </p:nvSpPr>
            <p:spPr bwMode="auto">
              <a:xfrm>
                <a:off x="5355" y="3629"/>
                <a:ext cx="54" cy="19"/>
              </a:xfrm>
              <a:prstGeom prst="line">
                <a:avLst/>
              </a:prstGeom>
              <a:noFill/>
              <a:ln w="365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5" name="Line 136"/>
              <p:cNvSpPr>
                <a:spLocks noChangeShapeType="1"/>
              </p:cNvSpPr>
              <p:nvPr/>
            </p:nvSpPr>
            <p:spPr bwMode="auto">
              <a:xfrm flipV="1">
                <a:off x="5355" y="3648"/>
                <a:ext cx="54" cy="19"/>
              </a:xfrm>
              <a:prstGeom prst="line">
                <a:avLst/>
              </a:prstGeom>
              <a:noFill/>
              <a:ln w="365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6" name="Line 137"/>
              <p:cNvSpPr>
                <a:spLocks noChangeShapeType="1"/>
              </p:cNvSpPr>
              <p:nvPr/>
            </p:nvSpPr>
            <p:spPr bwMode="auto">
              <a:xfrm>
                <a:off x="3666" y="3605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7" name="Rectangle 138"/>
              <p:cNvSpPr>
                <a:spLocks noChangeArrowheads="1"/>
              </p:cNvSpPr>
              <p:nvPr/>
            </p:nvSpPr>
            <p:spPr bwMode="auto">
              <a:xfrm>
                <a:off x="3551" y="3692"/>
                <a:ext cx="18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18" name="Line 139"/>
              <p:cNvSpPr>
                <a:spLocks noChangeShapeType="1"/>
              </p:cNvSpPr>
              <p:nvPr/>
            </p:nvSpPr>
            <p:spPr bwMode="auto">
              <a:xfrm>
                <a:off x="2511" y="3605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9" name="Rectangle 140"/>
              <p:cNvSpPr>
                <a:spLocks noChangeArrowheads="1"/>
              </p:cNvSpPr>
              <p:nvPr/>
            </p:nvSpPr>
            <p:spPr bwMode="auto">
              <a:xfrm>
                <a:off x="2388" y="3699"/>
                <a:ext cx="18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-8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20" name="Line 141"/>
              <p:cNvSpPr>
                <a:spLocks noChangeShapeType="1"/>
              </p:cNvSpPr>
              <p:nvPr/>
            </p:nvSpPr>
            <p:spPr bwMode="auto">
              <a:xfrm>
                <a:off x="2745" y="3605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21" name="Rectangle 142"/>
              <p:cNvSpPr>
                <a:spLocks noChangeArrowheads="1"/>
              </p:cNvSpPr>
              <p:nvPr/>
            </p:nvSpPr>
            <p:spPr bwMode="auto">
              <a:xfrm>
                <a:off x="2626" y="3696"/>
                <a:ext cx="18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-7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22" name="Line 143"/>
              <p:cNvSpPr>
                <a:spLocks noChangeShapeType="1"/>
              </p:cNvSpPr>
              <p:nvPr/>
            </p:nvSpPr>
            <p:spPr bwMode="auto">
              <a:xfrm>
                <a:off x="3432" y="3605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23" name="Rectangle 144"/>
              <p:cNvSpPr>
                <a:spLocks noChangeArrowheads="1"/>
              </p:cNvSpPr>
              <p:nvPr/>
            </p:nvSpPr>
            <p:spPr bwMode="auto">
              <a:xfrm>
                <a:off x="3305" y="3696"/>
                <a:ext cx="18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24" name="Line 145"/>
              <p:cNvSpPr>
                <a:spLocks noChangeShapeType="1"/>
              </p:cNvSpPr>
              <p:nvPr/>
            </p:nvSpPr>
            <p:spPr bwMode="auto">
              <a:xfrm>
                <a:off x="3198" y="3605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25" name="Rectangle 146"/>
              <p:cNvSpPr>
                <a:spLocks noChangeArrowheads="1"/>
              </p:cNvSpPr>
              <p:nvPr/>
            </p:nvSpPr>
            <p:spPr bwMode="auto">
              <a:xfrm>
                <a:off x="3079" y="3696"/>
                <a:ext cx="18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-5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26" name="Line 147"/>
              <p:cNvSpPr>
                <a:spLocks noChangeShapeType="1"/>
              </p:cNvSpPr>
              <p:nvPr/>
            </p:nvSpPr>
            <p:spPr bwMode="auto">
              <a:xfrm>
                <a:off x="2971" y="3605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27" name="Rectangle 148"/>
              <p:cNvSpPr>
                <a:spLocks noChangeArrowheads="1"/>
              </p:cNvSpPr>
              <p:nvPr/>
            </p:nvSpPr>
            <p:spPr bwMode="auto">
              <a:xfrm>
                <a:off x="2839" y="3696"/>
                <a:ext cx="18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-6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28" name="Line 149"/>
              <p:cNvSpPr>
                <a:spLocks noChangeShapeType="1"/>
              </p:cNvSpPr>
              <p:nvPr/>
            </p:nvSpPr>
            <p:spPr bwMode="auto">
              <a:xfrm>
                <a:off x="5060" y="3600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29" name="Rectangle 150"/>
              <p:cNvSpPr>
                <a:spLocks noChangeArrowheads="1"/>
              </p:cNvSpPr>
              <p:nvPr/>
            </p:nvSpPr>
            <p:spPr bwMode="auto">
              <a:xfrm>
                <a:off x="5020" y="3696"/>
                <a:ext cx="108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30" name="Line 151"/>
              <p:cNvSpPr>
                <a:spLocks noChangeShapeType="1"/>
              </p:cNvSpPr>
              <p:nvPr/>
            </p:nvSpPr>
            <p:spPr bwMode="auto">
              <a:xfrm>
                <a:off x="3906" y="360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31" name="Rectangle 152"/>
              <p:cNvSpPr>
                <a:spLocks noChangeArrowheads="1"/>
              </p:cNvSpPr>
              <p:nvPr/>
            </p:nvSpPr>
            <p:spPr bwMode="auto">
              <a:xfrm>
                <a:off x="3799" y="3696"/>
                <a:ext cx="18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32" name="Line 153"/>
              <p:cNvSpPr>
                <a:spLocks noChangeShapeType="1"/>
              </p:cNvSpPr>
              <p:nvPr/>
            </p:nvSpPr>
            <p:spPr bwMode="auto">
              <a:xfrm>
                <a:off x="4139" y="360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33" name="Rectangle 154"/>
              <p:cNvSpPr>
                <a:spLocks noChangeArrowheads="1"/>
              </p:cNvSpPr>
              <p:nvPr/>
            </p:nvSpPr>
            <p:spPr bwMode="auto">
              <a:xfrm>
                <a:off x="4032" y="3694"/>
                <a:ext cx="180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34" name="Line 155"/>
              <p:cNvSpPr>
                <a:spLocks noChangeShapeType="1"/>
              </p:cNvSpPr>
              <p:nvPr/>
            </p:nvSpPr>
            <p:spPr bwMode="auto">
              <a:xfrm>
                <a:off x="4826" y="360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35" name="Rectangle 156"/>
              <p:cNvSpPr>
                <a:spLocks noChangeArrowheads="1"/>
              </p:cNvSpPr>
              <p:nvPr/>
            </p:nvSpPr>
            <p:spPr bwMode="auto">
              <a:xfrm>
                <a:off x="4774" y="3696"/>
                <a:ext cx="108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36" name="Line 157"/>
              <p:cNvSpPr>
                <a:spLocks noChangeShapeType="1"/>
              </p:cNvSpPr>
              <p:nvPr/>
            </p:nvSpPr>
            <p:spPr bwMode="auto">
              <a:xfrm>
                <a:off x="4593" y="360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37" name="Rectangle 158"/>
              <p:cNvSpPr>
                <a:spLocks noChangeArrowheads="1"/>
              </p:cNvSpPr>
              <p:nvPr/>
            </p:nvSpPr>
            <p:spPr bwMode="auto">
              <a:xfrm>
                <a:off x="4540" y="3696"/>
                <a:ext cx="108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38" name="Line 159"/>
              <p:cNvSpPr>
                <a:spLocks noChangeShapeType="1"/>
              </p:cNvSpPr>
              <p:nvPr/>
            </p:nvSpPr>
            <p:spPr bwMode="auto">
              <a:xfrm>
                <a:off x="4366" y="360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39" name="Rectangle 160"/>
              <p:cNvSpPr>
                <a:spLocks noChangeArrowheads="1"/>
              </p:cNvSpPr>
              <p:nvPr/>
            </p:nvSpPr>
            <p:spPr bwMode="auto">
              <a:xfrm>
                <a:off x="4321" y="3694"/>
                <a:ext cx="108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385" name="Group 161"/>
            <p:cNvGrpSpPr>
              <a:grpSpLocks/>
            </p:cNvGrpSpPr>
            <p:nvPr/>
          </p:nvGrpSpPr>
          <p:grpSpPr bwMode="auto">
            <a:xfrm>
              <a:off x="2646" y="674"/>
              <a:ext cx="3030" cy="300"/>
              <a:chOff x="2304" y="2148"/>
              <a:chExt cx="3030" cy="300"/>
            </a:xfrm>
          </p:grpSpPr>
          <p:sp>
            <p:nvSpPr>
              <p:cNvPr id="12386" name="Line 162"/>
              <p:cNvSpPr>
                <a:spLocks noChangeShapeType="1"/>
              </p:cNvSpPr>
              <p:nvPr/>
            </p:nvSpPr>
            <p:spPr bwMode="auto">
              <a:xfrm>
                <a:off x="2304" y="2407"/>
                <a:ext cx="3030" cy="1"/>
              </a:xfrm>
              <a:prstGeom prst="line">
                <a:avLst/>
              </a:prstGeom>
              <a:noFill/>
              <a:ln w="365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7" name="Line 163"/>
              <p:cNvSpPr>
                <a:spLocks noChangeShapeType="1"/>
              </p:cNvSpPr>
              <p:nvPr/>
            </p:nvSpPr>
            <p:spPr bwMode="auto">
              <a:xfrm>
                <a:off x="5267" y="2395"/>
                <a:ext cx="52" cy="12"/>
              </a:xfrm>
              <a:prstGeom prst="line">
                <a:avLst/>
              </a:prstGeom>
              <a:noFill/>
              <a:ln w="365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8" name="Line 164"/>
              <p:cNvSpPr>
                <a:spLocks noChangeShapeType="1"/>
              </p:cNvSpPr>
              <p:nvPr/>
            </p:nvSpPr>
            <p:spPr bwMode="auto">
              <a:xfrm flipV="1">
                <a:off x="5267" y="2407"/>
                <a:ext cx="52" cy="12"/>
              </a:xfrm>
              <a:prstGeom prst="line">
                <a:avLst/>
              </a:prstGeom>
              <a:noFill/>
              <a:ln w="365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9" name="Line 165"/>
              <p:cNvSpPr>
                <a:spLocks noChangeShapeType="1"/>
              </p:cNvSpPr>
              <p:nvPr/>
            </p:nvSpPr>
            <p:spPr bwMode="auto">
              <a:xfrm>
                <a:off x="3630" y="2379"/>
                <a:ext cx="0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0" name="Rectangle 166"/>
              <p:cNvSpPr>
                <a:spLocks noChangeArrowheads="1"/>
              </p:cNvSpPr>
              <p:nvPr/>
            </p:nvSpPr>
            <p:spPr bwMode="auto">
              <a:xfrm>
                <a:off x="3519" y="2148"/>
                <a:ext cx="1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91" name="Line 167"/>
              <p:cNvSpPr>
                <a:spLocks noChangeShapeType="1"/>
              </p:cNvSpPr>
              <p:nvPr/>
            </p:nvSpPr>
            <p:spPr bwMode="auto">
              <a:xfrm>
                <a:off x="2510" y="2379"/>
                <a:ext cx="1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2" name="Rectangle 168"/>
              <p:cNvSpPr>
                <a:spLocks noChangeArrowheads="1"/>
              </p:cNvSpPr>
              <p:nvPr/>
            </p:nvSpPr>
            <p:spPr bwMode="auto">
              <a:xfrm>
                <a:off x="2391" y="2149"/>
                <a:ext cx="1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-8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93" name="Line 169"/>
              <p:cNvSpPr>
                <a:spLocks noChangeShapeType="1"/>
              </p:cNvSpPr>
              <p:nvPr/>
            </p:nvSpPr>
            <p:spPr bwMode="auto">
              <a:xfrm>
                <a:off x="2737" y="2379"/>
                <a:ext cx="1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4" name="Rectangle 170"/>
              <p:cNvSpPr>
                <a:spLocks noChangeArrowheads="1"/>
              </p:cNvSpPr>
              <p:nvPr/>
            </p:nvSpPr>
            <p:spPr bwMode="auto">
              <a:xfrm>
                <a:off x="2622" y="2149"/>
                <a:ext cx="1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-7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95" name="Line 171"/>
              <p:cNvSpPr>
                <a:spLocks noChangeShapeType="1"/>
              </p:cNvSpPr>
              <p:nvPr/>
            </p:nvSpPr>
            <p:spPr bwMode="auto">
              <a:xfrm>
                <a:off x="3403" y="2379"/>
                <a:ext cx="1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6" name="Rectangle 172"/>
              <p:cNvSpPr>
                <a:spLocks noChangeArrowheads="1"/>
              </p:cNvSpPr>
              <p:nvPr/>
            </p:nvSpPr>
            <p:spPr bwMode="auto">
              <a:xfrm>
                <a:off x="3280" y="2149"/>
                <a:ext cx="1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97" name="Line 173"/>
              <p:cNvSpPr>
                <a:spLocks noChangeShapeType="1"/>
              </p:cNvSpPr>
              <p:nvPr/>
            </p:nvSpPr>
            <p:spPr bwMode="auto">
              <a:xfrm>
                <a:off x="3176" y="2379"/>
                <a:ext cx="1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98" name="Rectangle 174"/>
              <p:cNvSpPr>
                <a:spLocks noChangeArrowheads="1"/>
              </p:cNvSpPr>
              <p:nvPr/>
            </p:nvSpPr>
            <p:spPr bwMode="auto">
              <a:xfrm>
                <a:off x="3061" y="2149"/>
                <a:ext cx="1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-5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99" name="Line 175"/>
              <p:cNvSpPr>
                <a:spLocks noChangeShapeType="1"/>
              </p:cNvSpPr>
              <p:nvPr/>
            </p:nvSpPr>
            <p:spPr bwMode="auto">
              <a:xfrm>
                <a:off x="2956" y="2379"/>
                <a:ext cx="1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00" name="Rectangle 176"/>
              <p:cNvSpPr>
                <a:spLocks noChangeArrowheads="1"/>
              </p:cNvSpPr>
              <p:nvPr/>
            </p:nvSpPr>
            <p:spPr bwMode="auto">
              <a:xfrm>
                <a:off x="2828" y="2149"/>
                <a:ext cx="1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-6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01" name="Line 177"/>
              <p:cNvSpPr>
                <a:spLocks noChangeShapeType="1"/>
              </p:cNvSpPr>
              <p:nvPr/>
            </p:nvSpPr>
            <p:spPr bwMode="auto">
              <a:xfrm>
                <a:off x="4981" y="2376"/>
                <a:ext cx="0" cy="6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02" name="Rectangle 178"/>
              <p:cNvSpPr>
                <a:spLocks noChangeArrowheads="1"/>
              </p:cNvSpPr>
              <p:nvPr/>
            </p:nvSpPr>
            <p:spPr bwMode="auto">
              <a:xfrm>
                <a:off x="4942" y="2149"/>
                <a:ext cx="10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03" name="Line 179"/>
              <p:cNvSpPr>
                <a:spLocks noChangeShapeType="1"/>
              </p:cNvSpPr>
              <p:nvPr/>
            </p:nvSpPr>
            <p:spPr bwMode="auto">
              <a:xfrm>
                <a:off x="3863" y="2376"/>
                <a:ext cx="1" cy="6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04" name="Rectangle 180"/>
              <p:cNvSpPr>
                <a:spLocks noChangeArrowheads="1"/>
              </p:cNvSpPr>
              <p:nvPr/>
            </p:nvSpPr>
            <p:spPr bwMode="auto">
              <a:xfrm>
                <a:off x="3759" y="2149"/>
                <a:ext cx="1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05" name="Line 181"/>
              <p:cNvSpPr>
                <a:spLocks noChangeShapeType="1"/>
              </p:cNvSpPr>
              <p:nvPr/>
            </p:nvSpPr>
            <p:spPr bwMode="auto">
              <a:xfrm>
                <a:off x="4088" y="2376"/>
                <a:ext cx="1" cy="6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06" name="Rectangle 182"/>
              <p:cNvSpPr>
                <a:spLocks noChangeArrowheads="1"/>
              </p:cNvSpPr>
              <p:nvPr/>
            </p:nvSpPr>
            <p:spPr bwMode="auto">
              <a:xfrm>
                <a:off x="3985" y="2148"/>
                <a:ext cx="1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07" name="Line 183"/>
              <p:cNvSpPr>
                <a:spLocks noChangeShapeType="1"/>
              </p:cNvSpPr>
              <p:nvPr/>
            </p:nvSpPr>
            <p:spPr bwMode="auto">
              <a:xfrm>
                <a:off x="4754" y="2376"/>
                <a:ext cx="1" cy="6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08" name="Rectangle 184"/>
              <p:cNvSpPr>
                <a:spLocks noChangeArrowheads="1"/>
              </p:cNvSpPr>
              <p:nvPr/>
            </p:nvSpPr>
            <p:spPr bwMode="auto">
              <a:xfrm>
                <a:off x="4704" y="2149"/>
                <a:ext cx="10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09" name="Line 185"/>
              <p:cNvSpPr>
                <a:spLocks noChangeShapeType="1"/>
              </p:cNvSpPr>
              <p:nvPr/>
            </p:nvSpPr>
            <p:spPr bwMode="auto">
              <a:xfrm>
                <a:off x="4529" y="2376"/>
                <a:ext cx="0" cy="6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0" name="Rectangle 186"/>
              <p:cNvSpPr>
                <a:spLocks noChangeArrowheads="1"/>
              </p:cNvSpPr>
              <p:nvPr/>
            </p:nvSpPr>
            <p:spPr bwMode="auto">
              <a:xfrm>
                <a:off x="4477" y="2149"/>
                <a:ext cx="10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11" name="Line 187"/>
              <p:cNvSpPr>
                <a:spLocks noChangeShapeType="1"/>
              </p:cNvSpPr>
              <p:nvPr/>
            </p:nvSpPr>
            <p:spPr bwMode="auto">
              <a:xfrm>
                <a:off x="4308" y="2376"/>
                <a:ext cx="1" cy="6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12" name="Rectangle 188"/>
              <p:cNvSpPr>
                <a:spLocks noChangeArrowheads="1"/>
              </p:cNvSpPr>
              <p:nvPr/>
            </p:nvSpPr>
            <p:spPr bwMode="auto">
              <a:xfrm>
                <a:off x="4265" y="2148"/>
                <a:ext cx="10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>
                    <a:solidFill>
                      <a:srgbClr val="151A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alt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49021" name="Oval 189"/>
          <p:cNvSpPr>
            <a:spLocks noChangeArrowheads="1"/>
          </p:cNvSpPr>
          <p:nvPr/>
        </p:nvSpPr>
        <p:spPr bwMode="auto">
          <a:xfrm>
            <a:off x="5638800" y="1143000"/>
            <a:ext cx="109538" cy="109538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022" name="Oval 190"/>
          <p:cNvSpPr>
            <a:spLocks noChangeArrowheads="1"/>
          </p:cNvSpPr>
          <p:nvPr/>
        </p:nvSpPr>
        <p:spPr bwMode="auto">
          <a:xfrm>
            <a:off x="7772400" y="1066800"/>
            <a:ext cx="109538" cy="109538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023" name="Oval 191"/>
          <p:cNvSpPr>
            <a:spLocks noChangeArrowheads="1"/>
          </p:cNvSpPr>
          <p:nvPr/>
        </p:nvSpPr>
        <p:spPr bwMode="auto">
          <a:xfrm>
            <a:off x="4648200" y="1752600"/>
            <a:ext cx="109538" cy="109538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024" name="Oval 192"/>
          <p:cNvSpPr>
            <a:spLocks noChangeArrowheads="1"/>
          </p:cNvSpPr>
          <p:nvPr/>
        </p:nvSpPr>
        <p:spPr bwMode="auto">
          <a:xfrm>
            <a:off x="6705600" y="1905000"/>
            <a:ext cx="109538" cy="109538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025" name="Text Box 193"/>
          <p:cNvSpPr txBox="1">
            <a:spLocks noChangeArrowheads="1"/>
          </p:cNvSpPr>
          <p:nvPr/>
        </p:nvSpPr>
        <p:spPr bwMode="auto">
          <a:xfrm rot="-2021594">
            <a:off x="6553200" y="1295400"/>
            <a:ext cx="1074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(-3)</a:t>
            </a:r>
          </a:p>
        </p:txBody>
      </p:sp>
      <p:sp>
        <p:nvSpPr>
          <p:cNvPr id="249026" name="AutoShape 194"/>
          <p:cNvSpPr>
            <a:spLocks noChangeArrowheads="1"/>
          </p:cNvSpPr>
          <p:nvPr/>
        </p:nvSpPr>
        <p:spPr bwMode="auto">
          <a:xfrm>
            <a:off x="5181600" y="4495800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+ c &lt; 2 + c</a:t>
            </a:r>
          </a:p>
        </p:txBody>
      </p:sp>
      <p:sp>
        <p:nvSpPr>
          <p:cNvPr id="12301" name="Text Box 58"/>
          <p:cNvSpPr txBox="1">
            <a:spLocks noChangeArrowheads="1"/>
          </p:cNvSpPr>
          <p:nvPr/>
        </p:nvSpPr>
        <p:spPr bwMode="auto">
          <a:xfrm>
            <a:off x="3175" y="1890713"/>
            <a:ext cx="403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3.Liên hệ giữa thứ tự và phép cộng.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771900" y="1057275"/>
            <a:ext cx="0" cy="58007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303" name="Text Box 73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>
            <a:off x="-38100" y="1495425"/>
            <a:ext cx="262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Bất đẳng thức: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0" y="762000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Nhắc lại về thứ tự trên tập hợp số:</a:t>
            </a:r>
          </a:p>
        </p:txBody>
      </p:sp>
      <p:sp>
        <p:nvSpPr>
          <p:cNvPr id="20565" name="Rectangle 85"/>
          <p:cNvSpPr>
            <a:spLocks noChangeArrowheads="1"/>
          </p:cNvSpPr>
          <p:nvPr/>
        </p:nvSpPr>
        <p:spPr bwMode="auto">
          <a:xfrm>
            <a:off x="3733800" y="3733800"/>
            <a:ext cx="5257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 b)Dự đoán kết :Khi cộng số c vào cả hai vế của bất đẳng thức </a:t>
            </a: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-4 &lt; 2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 thì được bất đẳng thức.</a:t>
            </a:r>
          </a:p>
          <a:p>
            <a:endParaRPr lang="en-US" altLang="en-US" b="1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071" name="Text Box 87"/>
          <p:cNvSpPr txBox="1">
            <a:spLocks noChangeArrowheads="1"/>
          </p:cNvSpPr>
          <p:nvPr/>
        </p:nvSpPr>
        <p:spPr bwMode="auto">
          <a:xfrm>
            <a:off x="3810000" y="5105400"/>
            <a:ext cx="5181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Với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&lt;  b và c là một số bất kỳ thì a+c  có quan hệ gì với  b+c.</a:t>
            </a:r>
          </a:p>
        </p:txBody>
      </p:sp>
      <p:sp>
        <p:nvSpPr>
          <p:cNvPr id="427079" name="Text Box 71"/>
          <p:cNvSpPr txBox="1">
            <a:spLocks noChangeArrowheads="1"/>
          </p:cNvSpPr>
          <p:nvPr/>
        </p:nvSpPr>
        <p:spPr bwMode="auto">
          <a:xfrm>
            <a:off x="3810000" y="5899150"/>
            <a:ext cx="5334000" cy="958850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Với a  &lt;  b</a:t>
            </a: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</a:t>
            </a: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bất kì ta luôn có: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 + c &lt; b + c</a:t>
            </a:r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309" name="Text Box 90"/>
          <p:cNvSpPr txBox="1">
            <a:spLocks noChangeArrowheads="1"/>
          </p:cNvSpPr>
          <p:nvPr/>
        </p:nvSpPr>
        <p:spPr bwMode="auto">
          <a:xfrm>
            <a:off x="1981200" y="151923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12310" name="Rectangle 91"/>
          <p:cNvSpPr>
            <a:spLocks noChangeArrowheads="1"/>
          </p:cNvSpPr>
          <p:nvPr/>
        </p:nvSpPr>
        <p:spPr bwMode="auto">
          <a:xfrm>
            <a:off x="103188" y="1146175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12311" name="Group 92"/>
          <p:cNvGrpSpPr>
            <a:grpSpLocks/>
          </p:cNvGrpSpPr>
          <p:nvPr/>
        </p:nvGrpSpPr>
        <p:grpSpPr bwMode="auto">
          <a:xfrm>
            <a:off x="0" y="2133600"/>
            <a:ext cx="3817938" cy="1892300"/>
            <a:chOff x="0" y="1536"/>
            <a:chExt cx="2405" cy="1192"/>
          </a:xfrm>
        </p:grpSpPr>
        <p:sp>
          <p:nvSpPr>
            <p:cNvPr id="12316" name="Line 106"/>
            <p:cNvSpPr>
              <a:spLocks noChangeShapeType="1"/>
            </p:cNvSpPr>
            <p:nvPr/>
          </p:nvSpPr>
          <p:spPr bwMode="auto">
            <a:xfrm>
              <a:off x="1433" y="1968"/>
              <a:ext cx="535" cy="48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7" name="Oval 70"/>
            <p:cNvSpPr>
              <a:spLocks noChangeArrowheads="1"/>
            </p:cNvSpPr>
            <p:nvPr/>
          </p:nvSpPr>
          <p:spPr bwMode="auto">
            <a:xfrm>
              <a:off x="349" y="1913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8" name="Oval 71"/>
            <p:cNvSpPr>
              <a:spLocks noChangeArrowheads="1"/>
            </p:cNvSpPr>
            <p:nvPr/>
          </p:nvSpPr>
          <p:spPr bwMode="auto">
            <a:xfrm>
              <a:off x="1384" y="1913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9" name="Oval 73"/>
            <p:cNvSpPr>
              <a:spLocks noChangeArrowheads="1"/>
            </p:cNvSpPr>
            <p:nvPr/>
          </p:nvSpPr>
          <p:spPr bwMode="auto">
            <a:xfrm>
              <a:off x="812" y="2405"/>
              <a:ext cx="96" cy="96"/>
            </a:xfrm>
            <a:prstGeom prst="ellipse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20" name="Oval 74"/>
            <p:cNvSpPr>
              <a:spLocks noChangeArrowheads="1"/>
            </p:cNvSpPr>
            <p:nvPr/>
          </p:nvSpPr>
          <p:spPr bwMode="auto">
            <a:xfrm>
              <a:off x="1884" y="2403"/>
              <a:ext cx="96" cy="96"/>
            </a:xfrm>
            <a:prstGeom prst="ellipse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21" name="AutoShape 114"/>
            <p:cNvSpPr>
              <a:spLocks noChangeArrowheads="1"/>
            </p:cNvSpPr>
            <p:nvPr/>
          </p:nvSpPr>
          <p:spPr bwMode="auto">
            <a:xfrm>
              <a:off x="912" y="2064"/>
              <a:ext cx="720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- 4 &lt; 2</a:t>
              </a:r>
            </a:p>
          </p:txBody>
        </p:sp>
        <p:grpSp>
          <p:nvGrpSpPr>
            <p:cNvPr id="12322" name="Group 99"/>
            <p:cNvGrpSpPr>
              <a:grpSpLocks/>
            </p:cNvGrpSpPr>
            <p:nvPr/>
          </p:nvGrpSpPr>
          <p:grpSpPr bwMode="auto">
            <a:xfrm>
              <a:off x="0" y="1536"/>
              <a:ext cx="2405" cy="1192"/>
              <a:chOff x="0" y="1536"/>
              <a:chExt cx="2405" cy="1192"/>
            </a:xfrm>
          </p:grpSpPr>
          <p:sp>
            <p:nvSpPr>
              <p:cNvPr id="12323" name="Line 105"/>
              <p:cNvSpPr>
                <a:spLocks noChangeShapeType="1"/>
              </p:cNvSpPr>
              <p:nvPr/>
            </p:nvSpPr>
            <p:spPr bwMode="auto">
              <a:xfrm>
                <a:off x="381" y="1968"/>
                <a:ext cx="483" cy="480"/>
              </a:xfrm>
              <a:prstGeom prst="line">
                <a:avLst/>
              </a:prstGeom>
              <a:noFill/>
              <a:ln w="50800">
                <a:solidFill>
                  <a:srgbClr val="008000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2324" name="Group 104"/>
              <p:cNvGrpSpPr>
                <a:grpSpLocks/>
              </p:cNvGrpSpPr>
              <p:nvPr/>
            </p:nvGrpSpPr>
            <p:grpSpPr bwMode="auto">
              <a:xfrm>
                <a:off x="0" y="2352"/>
                <a:ext cx="2400" cy="376"/>
                <a:chOff x="2298" y="2928"/>
                <a:chExt cx="3422" cy="376"/>
              </a:xfrm>
            </p:grpSpPr>
            <p:sp>
              <p:nvSpPr>
                <p:cNvPr id="12357" name="Line 77"/>
                <p:cNvSpPr>
                  <a:spLocks noChangeShapeType="1"/>
                </p:cNvSpPr>
                <p:nvPr/>
              </p:nvSpPr>
              <p:spPr bwMode="auto">
                <a:xfrm>
                  <a:off x="2298" y="3024"/>
                  <a:ext cx="3422" cy="1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58" name="Line 78"/>
                <p:cNvSpPr>
                  <a:spLocks noChangeShapeType="1"/>
                </p:cNvSpPr>
                <p:nvPr/>
              </p:nvSpPr>
              <p:spPr bwMode="auto">
                <a:xfrm>
                  <a:off x="5644" y="2986"/>
                  <a:ext cx="60" cy="38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59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5644" y="3024"/>
                  <a:ext cx="60" cy="38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60" name="Line 80"/>
                <p:cNvSpPr>
                  <a:spLocks noChangeShapeType="1"/>
                </p:cNvSpPr>
                <p:nvPr/>
              </p:nvSpPr>
              <p:spPr bwMode="auto">
                <a:xfrm>
                  <a:off x="3795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61" name="Rectangle 81"/>
                <p:cNvSpPr>
                  <a:spLocks noChangeArrowheads="1"/>
                </p:cNvSpPr>
                <p:nvPr/>
              </p:nvSpPr>
              <p:spPr bwMode="auto">
                <a:xfrm>
                  <a:off x="3749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62" name="Line 82"/>
                <p:cNvSpPr>
                  <a:spLocks noChangeShapeType="1"/>
                </p:cNvSpPr>
                <p:nvPr/>
              </p:nvSpPr>
              <p:spPr bwMode="auto">
                <a:xfrm>
                  <a:off x="2531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63" name="Rectangle 83"/>
                <p:cNvSpPr>
                  <a:spLocks noChangeArrowheads="1"/>
                </p:cNvSpPr>
                <p:nvPr/>
              </p:nvSpPr>
              <p:spPr bwMode="auto">
                <a:xfrm>
                  <a:off x="2419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-5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64" name="Line 84"/>
                <p:cNvSpPr>
                  <a:spLocks noChangeShapeType="1"/>
                </p:cNvSpPr>
                <p:nvPr/>
              </p:nvSpPr>
              <p:spPr bwMode="auto">
                <a:xfrm>
                  <a:off x="2787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65" name="Rectangle 85"/>
                <p:cNvSpPr>
                  <a:spLocks noChangeArrowheads="1"/>
                </p:cNvSpPr>
                <p:nvPr/>
              </p:nvSpPr>
              <p:spPr bwMode="auto">
                <a:xfrm>
                  <a:off x="2682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-4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66" name="Line 86"/>
                <p:cNvSpPr>
                  <a:spLocks noChangeShapeType="1"/>
                </p:cNvSpPr>
                <p:nvPr/>
              </p:nvSpPr>
              <p:spPr bwMode="auto">
                <a:xfrm>
                  <a:off x="3539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67" name="Rectangle 87"/>
                <p:cNvSpPr>
                  <a:spLocks noChangeArrowheads="1"/>
                </p:cNvSpPr>
                <p:nvPr/>
              </p:nvSpPr>
              <p:spPr bwMode="auto">
                <a:xfrm>
                  <a:off x="3424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68" name="Line 88"/>
                <p:cNvSpPr>
                  <a:spLocks noChangeShapeType="1"/>
                </p:cNvSpPr>
                <p:nvPr/>
              </p:nvSpPr>
              <p:spPr bwMode="auto">
                <a:xfrm>
                  <a:off x="3283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69" name="Rectangle 89"/>
                <p:cNvSpPr>
                  <a:spLocks noChangeArrowheads="1"/>
                </p:cNvSpPr>
                <p:nvPr/>
              </p:nvSpPr>
              <p:spPr bwMode="auto">
                <a:xfrm>
                  <a:off x="3169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-2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70" name="Line 90"/>
                <p:cNvSpPr>
                  <a:spLocks noChangeShapeType="1"/>
                </p:cNvSpPr>
                <p:nvPr/>
              </p:nvSpPr>
              <p:spPr bwMode="auto">
                <a:xfrm>
                  <a:off x="3035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71" name="Rectangle 91"/>
                <p:cNvSpPr>
                  <a:spLocks noChangeArrowheads="1"/>
                </p:cNvSpPr>
                <p:nvPr/>
              </p:nvSpPr>
              <p:spPr bwMode="auto">
                <a:xfrm>
                  <a:off x="2930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-3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72" name="Line 92"/>
                <p:cNvSpPr>
                  <a:spLocks noChangeShapeType="1"/>
                </p:cNvSpPr>
                <p:nvPr/>
              </p:nvSpPr>
              <p:spPr bwMode="auto">
                <a:xfrm>
                  <a:off x="5321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73" name="Rectangle 93"/>
                <p:cNvSpPr>
                  <a:spLocks noChangeArrowheads="1"/>
                </p:cNvSpPr>
                <p:nvPr/>
              </p:nvSpPr>
              <p:spPr bwMode="auto">
                <a:xfrm>
                  <a:off x="5277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74" name="Line 94"/>
                <p:cNvSpPr>
                  <a:spLocks noChangeShapeType="1"/>
                </p:cNvSpPr>
                <p:nvPr/>
              </p:nvSpPr>
              <p:spPr bwMode="auto">
                <a:xfrm>
                  <a:off x="4058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75" name="Rectangle 95"/>
                <p:cNvSpPr>
                  <a:spLocks noChangeArrowheads="1"/>
                </p:cNvSpPr>
                <p:nvPr/>
              </p:nvSpPr>
              <p:spPr bwMode="auto">
                <a:xfrm>
                  <a:off x="4005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76" name="Line 96"/>
                <p:cNvSpPr>
                  <a:spLocks noChangeShapeType="1"/>
                </p:cNvSpPr>
                <p:nvPr/>
              </p:nvSpPr>
              <p:spPr bwMode="auto">
                <a:xfrm>
                  <a:off x="4313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77" name="Rectangle 97"/>
                <p:cNvSpPr>
                  <a:spLocks noChangeArrowheads="1"/>
                </p:cNvSpPr>
                <p:nvPr/>
              </p:nvSpPr>
              <p:spPr bwMode="auto">
                <a:xfrm>
                  <a:off x="4276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78" name="Line 98"/>
                <p:cNvSpPr>
                  <a:spLocks noChangeShapeType="1"/>
                </p:cNvSpPr>
                <p:nvPr/>
              </p:nvSpPr>
              <p:spPr bwMode="auto">
                <a:xfrm>
                  <a:off x="5065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79" name="Rectangle 99"/>
                <p:cNvSpPr>
                  <a:spLocks noChangeArrowheads="1"/>
                </p:cNvSpPr>
                <p:nvPr/>
              </p:nvSpPr>
              <p:spPr bwMode="auto">
                <a:xfrm>
                  <a:off x="5011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80" name="Line 100"/>
                <p:cNvSpPr>
                  <a:spLocks noChangeShapeType="1"/>
                </p:cNvSpPr>
                <p:nvPr/>
              </p:nvSpPr>
              <p:spPr bwMode="auto">
                <a:xfrm>
                  <a:off x="4810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81" name="Rectangle 101"/>
                <p:cNvSpPr>
                  <a:spLocks noChangeArrowheads="1"/>
                </p:cNvSpPr>
                <p:nvPr/>
              </p:nvSpPr>
              <p:spPr bwMode="auto">
                <a:xfrm>
                  <a:off x="4750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82" name="Line 102"/>
                <p:cNvSpPr>
                  <a:spLocks noChangeShapeType="1"/>
                </p:cNvSpPr>
                <p:nvPr/>
              </p:nvSpPr>
              <p:spPr bwMode="auto">
                <a:xfrm>
                  <a:off x="4562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83" name="Rectangle 103"/>
                <p:cNvSpPr>
                  <a:spLocks noChangeArrowheads="1"/>
                </p:cNvSpPr>
                <p:nvPr/>
              </p:nvSpPr>
              <p:spPr bwMode="auto">
                <a:xfrm>
                  <a:off x="4517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2325" name="Text Box 129"/>
              <p:cNvSpPr txBox="1">
                <a:spLocks noChangeArrowheads="1"/>
              </p:cNvSpPr>
              <p:nvPr/>
            </p:nvSpPr>
            <p:spPr bwMode="auto">
              <a:xfrm rot="2972883">
                <a:off x="237" y="2125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 + 3</a:t>
                </a:r>
              </a:p>
            </p:txBody>
          </p:sp>
          <p:sp>
            <p:nvSpPr>
              <p:cNvPr id="12326" name="Text Box 130"/>
              <p:cNvSpPr txBox="1">
                <a:spLocks noChangeArrowheads="1"/>
              </p:cNvSpPr>
              <p:nvPr/>
            </p:nvSpPr>
            <p:spPr bwMode="auto">
              <a:xfrm rot="2972883">
                <a:off x="1623" y="2131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+ 3</a:t>
                </a:r>
              </a:p>
            </p:txBody>
          </p:sp>
          <p:sp>
            <p:nvSpPr>
              <p:cNvPr id="12327" name="AutoShape 114"/>
              <p:cNvSpPr>
                <a:spLocks noChangeArrowheads="1"/>
              </p:cNvSpPr>
              <p:nvPr/>
            </p:nvSpPr>
            <p:spPr bwMode="auto">
              <a:xfrm>
                <a:off x="912" y="2064"/>
                <a:ext cx="720" cy="288"/>
              </a:xfrm>
              <a:prstGeom prst="roundRect">
                <a:avLst>
                  <a:gd name="adj" fmla="val 16667"/>
                </a:avLst>
              </a:prstGeom>
              <a:solidFill>
                <a:srgbClr val="0000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- 4 &lt; 2</a:t>
                </a:r>
              </a:p>
            </p:txBody>
          </p:sp>
          <p:grpSp>
            <p:nvGrpSpPr>
              <p:cNvPr id="12328" name="Group 132"/>
              <p:cNvGrpSpPr>
                <a:grpSpLocks noChangeAspect="1"/>
              </p:cNvGrpSpPr>
              <p:nvPr/>
            </p:nvGrpSpPr>
            <p:grpSpPr bwMode="auto">
              <a:xfrm>
                <a:off x="0" y="1536"/>
                <a:ext cx="2405" cy="672"/>
                <a:chOff x="0" y="1536"/>
                <a:chExt cx="2405" cy="672"/>
              </a:xfrm>
            </p:grpSpPr>
            <p:sp>
              <p:nvSpPr>
                <p:cNvPr id="12329" name="AutoShape 1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0" y="1536"/>
                  <a:ext cx="2400" cy="6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30" name="Line 134"/>
                <p:cNvSpPr>
                  <a:spLocks noChangeShapeType="1"/>
                </p:cNvSpPr>
                <p:nvPr/>
              </p:nvSpPr>
              <p:spPr bwMode="auto">
                <a:xfrm>
                  <a:off x="62" y="1968"/>
                  <a:ext cx="2343" cy="1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31" name="Line 135"/>
                <p:cNvSpPr>
                  <a:spLocks noChangeShapeType="1"/>
                </p:cNvSpPr>
                <p:nvPr/>
              </p:nvSpPr>
              <p:spPr bwMode="auto">
                <a:xfrm>
                  <a:off x="2354" y="1930"/>
                  <a:ext cx="41" cy="38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32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2354" y="1968"/>
                  <a:ext cx="41" cy="38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33" name="Line 137"/>
                <p:cNvSpPr>
                  <a:spLocks noChangeShapeType="1"/>
                </p:cNvSpPr>
                <p:nvPr/>
              </p:nvSpPr>
              <p:spPr bwMode="auto">
                <a:xfrm>
                  <a:off x="108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1056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0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35" name="Line 139"/>
                <p:cNvSpPr>
                  <a:spLocks noChangeShapeType="1"/>
                </p:cNvSpPr>
                <p:nvPr/>
              </p:nvSpPr>
              <p:spPr bwMode="auto">
                <a:xfrm>
                  <a:off x="221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14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-5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37" name="Line 141"/>
                <p:cNvSpPr>
                  <a:spLocks noChangeShapeType="1"/>
                </p:cNvSpPr>
                <p:nvPr/>
              </p:nvSpPr>
              <p:spPr bwMode="auto">
                <a:xfrm>
                  <a:off x="39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32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-4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39" name="Line 143"/>
                <p:cNvSpPr>
                  <a:spLocks noChangeShapeType="1"/>
                </p:cNvSpPr>
                <p:nvPr/>
              </p:nvSpPr>
              <p:spPr bwMode="auto">
                <a:xfrm>
                  <a:off x="912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83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-1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41" name="Line 145"/>
                <p:cNvSpPr>
                  <a:spLocks noChangeShapeType="1"/>
                </p:cNvSpPr>
                <p:nvPr/>
              </p:nvSpPr>
              <p:spPr bwMode="auto">
                <a:xfrm>
                  <a:off x="736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659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-2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43" name="Line 147"/>
                <p:cNvSpPr>
                  <a:spLocks noChangeShapeType="1"/>
                </p:cNvSpPr>
                <p:nvPr/>
              </p:nvSpPr>
              <p:spPr bwMode="auto">
                <a:xfrm>
                  <a:off x="56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49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-3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45" name="Line 149"/>
                <p:cNvSpPr>
                  <a:spLocks noChangeShapeType="1"/>
                </p:cNvSpPr>
                <p:nvPr/>
              </p:nvSpPr>
              <p:spPr bwMode="auto">
                <a:xfrm>
                  <a:off x="213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210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6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47" name="Line 151"/>
                <p:cNvSpPr>
                  <a:spLocks noChangeShapeType="1"/>
                </p:cNvSpPr>
                <p:nvPr/>
              </p:nvSpPr>
              <p:spPr bwMode="auto">
                <a:xfrm>
                  <a:off x="1267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123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1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49" name="Line 153"/>
                <p:cNvSpPr>
                  <a:spLocks noChangeShapeType="1"/>
                </p:cNvSpPr>
                <p:nvPr/>
              </p:nvSpPr>
              <p:spPr bwMode="auto">
                <a:xfrm>
                  <a:off x="144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1416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2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51" name="Line 155"/>
                <p:cNvSpPr>
                  <a:spLocks noChangeShapeType="1"/>
                </p:cNvSpPr>
                <p:nvPr/>
              </p:nvSpPr>
              <p:spPr bwMode="auto">
                <a:xfrm>
                  <a:off x="1957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192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5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53" name="Line 157"/>
                <p:cNvSpPr>
                  <a:spLocks noChangeShapeType="1"/>
                </p:cNvSpPr>
                <p:nvPr/>
              </p:nvSpPr>
              <p:spPr bwMode="auto">
                <a:xfrm>
                  <a:off x="178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174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4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55" name="Line 159"/>
                <p:cNvSpPr>
                  <a:spLocks noChangeShapeType="1"/>
                </p:cNvSpPr>
                <p:nvPr/>
              </p:nvSpPr>
              <p:spPr bwMode="auto">
                <a:xfrm>
                  <a:off x="161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1581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3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12312" name="AutoShape 108"/>
          <p:cNvSpPr>
            <a:spLocks noChangeArrowheads="1"/>
          </p:cNvSpPr>
          <p:nvPr/>
        </p:nvSpPr>
        <p:spPr bwMode="auto">
          <a:xfrm>
            <a:off x="781050" y="4086225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+ 3 &lt; 2 + 3</a:t>
            </a:r>
          </a:p>
        </p:txBody>
      </p:sp>
      <p:sp>
        <p:nvSpPr>
          <p:cNvPr id="12313" name="Rectangle 162"/>
          <p:cNvSpPr>
            <a:spLocks noChangeArrowheads="1"/>
          </p:cNvSpPr>
          <p:nvPr/>
        </p:nvSpPr>
        <p:spPr bwMode="auto">
          <a:xfrm>
            <a:off x="169863" y="4684713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314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  <p:sp>
        <p:nvSpPr>
          <p:cNvPr id="2" name="Text Box 87"/>
          <p:cNvSpPr txBox="1">
            <a:spLocks noChangeArrowheads="1"/>
          </p:cNvSpPr>
          <p:nvPr/>
        </p:nvSpPr>
        <p:spPr bwMode="auto">
          <a:xfrm>
            <a:off x="3733800" y="2362200"/>
            <a:ext cx="5410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Khi cộng -3 vào cả hai vế của bất đẳng thức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&lt; 2 ta được bất đẳng thức: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9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9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9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9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4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4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9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9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9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9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24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2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7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7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48963" grpId="0"/>
      <p:bldP spid="249021" grpId="0" animBg="1"/>
      <p:bldP spid="249022" grpId="0" animBg="1"/>
      <p:bldP spid="249023" grpId="0" animBg="1"/>
      <p:bldP spid="249024" grpId="0" animBg="1"/>
      <p:bldP spid="249025" grpId="0"/>
      <p:bldP spid="249026" grpId="0" animBg="1"/>
      <p:bldP spid="20565" grpId="0"/>
      <p:bldP spid="426071" grpId="0"/>
      <p:bldP spid="427079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80" name="Text Box 64"/>
          <p:cNvSpPr txBox="1">
            <a:spLocks noChangeArrowheads="1"/>
          </p:cNvSpPr>
          <p:nvPr/>
        </p:nvSpPr>
        <p:spPr bwMode="auto">
          <a:xfrm>
            <a:off x="3810000" y="1524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Với ba số 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ta có:</a:t>
            </a:r>
          </a:p>
        </p:txBody>
      </p:sp>
      <p:sp>
        <p:nvSpPr>
          <p:cNvPr id="188482" name="Text Box 66"/>
          <p:cNvSpPr txBox="1">
            <a:spLocks noChangeArrowheads="1"/>
          </p:cNvSpPr>
          <p:nvPr/>
        </p:nvSpPr>
        <p:spPr bwMode="auto">
          <a:xfrm>
            <a:off x="3810000" y="22860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a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thì:         a + c      b + c</a:t>
            </a:r>
          </a:p>
        </p:txBody>
      </p:sp>
      <p:sp>
        <p:nvSpPr>
          <p:cNvPr id="188483" name="Text Box 67"/>
          <p:cNvSpPr txBox="1">
            <a:spLocks noChangeArrowheads="1"/>
          </p:cNvSpPr>
          <p:nvPr/>
        </p:nvSpPr>
        <p:spPr bwMode="auto">
          <a:xfrm>
            <a:off x="3810000" y="28194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a    b thì:	a + c      b + c</a:t>
            </a:r>
          </a:p>
        </p:txBody>
      </p:sp>
      <p:sp>
        <p:nvSpPr>
          <p:cNvPr id="188484" name="Text Box 68"/>
          <p:cNvSpPr txBox="1">
            <a:spLocks noChangeArrowheads="1"/>
          </p:cNvSpPr>
          <p:nvPr/>
        </p:nvSpPr>
        <p:spPr bwMode="auto">
          <a:xfrm>
            <a:off x="3810000" y="33528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a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thì:	a + c      b + c</a:t>
            </a:r>
          </a:p>
        </p:txBody>
      </p:sp>
      <p:sp>
        <p:nvSpPr>
          <p:cNvPr id="188485" name="Text Box 69"/>
          <p:cNvSpPr txBox="1">
            <a:spLocks noChangeArrowheads="1"/>
          </p:cNvSpPr>
          <p:nvPr/>
        </p:nvSpPr>
        <p:spPr bwMode="auto">
          <a:xfrm>
            <a:off x="3810000" y="38862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a    b thì:	a + c      b + c</a:t>
            </a:r>
          </a:p>
        </p:txBody>
      </p:sp>
      <p:graphicFrame>
        <p:nvGraphicFramePr>
          <p:cNvPr id="188486" name="Object 70"/>
          <p:cNvGraphicFramePr>
            <a:graphicFrameLocks noChangeAspect="1"/>
          </p:cNvGraphicFramePr>
          <p:nvPr/>
        </p:nvGraphicFramePr>
        <p:xfrm>
          <a:off x="4691063" y="2903538"/>
          <a:ext cx="3111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Equation" r:id="rId3" imgW="126835" imgH="152202" progId="Equation.DSMT4">
                  <p:embed/>
                </p:oleObj>
              </mc:Choice>
              <mc:Fallback>
                <p:oleObj name="Equation" r:id="rId3" imgW="126835" imgH="152202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2903538"/>
                        <a:ext cx="31115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87" name="Object 71"/>
          <p:cNvGraphicFramePr>
            <a:graphicFrameLocks noChangeAspect="1"/>
          </p:cNvGraphicFramePr>
          <p:nvPr>
            <p:ph idx="4294967295"/>
          </p:nvPr>
        </p:nvGraphicFramePr>
        <p:xfrm>
          <a:off x="7326313" y="2841625"/>
          <a:ext cx="292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5" imgW="126835" imgH="152202" progId="Equation.DSMT4">
                  <p:embed/>
                </p:oleObj>
              </mc:Choice>
              <mc:Fallback>
                <p:oleObj name="Equation" r:id="rId5" imgW="126835" imgH="152202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2841625"/>
                        <a:ext cx="292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92" name="Object 76"/>
          <p:cNvGraphicFramePr>
            <a:graphicFrameLocks noChangeAspect="1"/>
          </p:cNvGraphicFramePr>
          <p:nvPr/>
        </p:nvGraphicFramePr>
        <p:xfrm>
          <a:off x="4687888" y="3959225"/>
          <a:ext cx="3206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3959225"/>
                        <a:ext cx="3206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96" name="Object 80"/>
          <p:cNvGraphicFramePr>
            <a:graphicFrameLocks noChangeAspect="1"/>
          </p:cNvGraphicFramePr>
          <p:nvPr/>
        </p:nvGraphicFramePr>
        <p:xfrm>
          <a:off x="7331075" y="3962400"/>
          <a:ext cx="3206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9" imgW="126835" imgH="152202" progId="Equation.DSMT4">
                  <p:embed/>
                </p:oleObj>
              </mc:Choice>
              <mc:Fallback>
                <p:oleObj name="Equation" r:id="rId9" imgW="126835" imgH="152202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075" y="3962400"/>
                        <a:ext cx="3206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97" name="Text Box 81"/>
          <p:cNvSpPr txBox="1">
            <a:spLocks noChangeArrowheads="1"/>
          </p:cNvSpPr>
          <p:nvPr/>
        </p:nvSpPr>
        <p:spPr bwMode="auto">
          <a:xfrm>
            <a:off x="7304088" y="2286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88498" name="Text Box 82"/>
          <p:cNvSpPr txBox="1">
            <a:spLocks noChangeArrowheads="1"/>
          </p:cNvSpPr>
          <p:nvPr/>
        </p:nvSpPr>
        <p:spPr bwMode="auto">
          <a:xfrm>
            <a:off x="7335838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88514" name="Text Box 98"/>
          <p:cNvSpPr txBox="1">
            <a:spLocks noChangeArrowheads="1"/>
          </p:cNvSpPr>
          <p:nvPr/>
        </p:nvSpPr>
        <p:spPr bwMode="auto">
          <a:xfrm>
            <a:off x="4679950" y="2286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88515" name="Text Box 99"/>
          <p:cNvSpPr txBox="1">
            <a:spLocks noChangeArrowheads="1"/>
          </p:cNvSpPr>
          <p:nvPr/>
        </p:nvSpPr>
        <p:spPr bwMode="auto">
          <a:xfrm>
            <a:off x="7315200" y="2286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graphicFrame>
        <p:nvGraphicFramePr>
          <p:cNvPr id="188516" name="Object 100"/>
          <p:cNvGraphicFramePr>
            <a:graphicFrameLocks noChangeAspect="1"/>
          </p:cNvGraphicFramePr>
          <p:nvPr/>
        </p:nvGraphicFramePr>
        <p:xfrm>
          <a:off x="4692650" y="2895600"/>
          <a:ext cx="3111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11" imgW="126835" imgH="152202" progId="Equation.DSMT4">
                  <p:embed/>
                </p:oleObj>
              </mc:Choice>
              <mc:Fallback>
                <p:oleObj name="Equation" r:id="rId11" imgW="126835" imgH="152202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2895600"/>
                        <a:ext cx="31115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517" name="Object 101"/>
          <p:cNvGraphicFramePr>
            <a:graphicFrameLocks noChangeAspect="1"/>
          </p:cNvGraphicFramePr>
          <p:nvPr/>
        </p:nvGraphicFramePr>
        <p:xfrm>
          <a:off x="7315200" y="2824163"/>
          <a:ext cx="31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13" imgW="126835" imgH="152202" progId="Equation.DSMT4">
                  <p:embed/>
                </p:oleObj>
              </mc:Choice>
              <mc:Fallback>
                <p:oleObj name="Equation" r:id="rId13" imgW="126835" imgH="152202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824163"/>
                        <a:ext cx="317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518" name="Text Box 102"/>
          <p:cNvSpPr txBox="1">
            <a:spLocks noChangeArrowheads="1"/>
          </p:cNvSpPr>
          <p:nvPr/>
        </p:nvSpPr>
        <p:spPr bwMode="auto">
          <a:xfrm>
            <a:off x="0" y="2590800"/>
            <a:ext cx="3733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Liên hệ giữa thứ tự và phép cộng:</a:t>
            </a:r>
          </a:p>
        </p:txBody>
      </p:sp>
      <p:sp>
        <p:nvSpPr>
          <p:cNvPr id="188519" name="Text Box 103"/>
          <p:cNvSpPr txBox="1">
            <a:spLocks noChangeArrowheads="1"/>
          </p:cNvSpPr>
          <p:nvPr/>
        </p:nvSpPr>
        <p:spPr bwMode="auto">
          <a:xfrm>
            <a:off x="0" y="1828800"/>
            <a:ext cx="3810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2.Bất đẳng thức:   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(Sgk)</a:t>
            </a:r>
          </a:p>
          <a:p>
            <a:pPr>
              <a:spcBef>
                <a:spcPct val="50000"/>
              </a:spcBef>
              <a:defRPr/>
            </a:pPr>
            <a:endParaRPr lang="en-US" altLang="en-US" b="1" u="sng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523" name="Text Box 107"/>
          <p:cNvSpPr txBox="1">
            <a:spLocks noChangeArrowheads="1"/>
          </p:cNvSpPr>
          <p:nvPr/>
        </p:nvSpPr>
        <p:spPr bwMode="auto">
          <a:xfrm>
            <a:off x="-30163" y="798513"/>
            <a:ext cx="3992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Nhắc lại về thứ tự trên tập hợp số.</a:t>
            </a:r>
          </a:p>
        </p:txBody>
      </p:sp>
      <p:sp>
        <p:nvSpPr>
          <p:cNvPr id="188536" name="Text Box 120"/>
          <p:cNvSpPr txBox="1">
            <a:spLocks noChangeArrowheads="1"/>
          </p:cNvSpPr>
          <p:nvPr/>
        </p:nvSpPr>
        <p:spPr bwMode="auto">
          <a:xfrm>
            <a:off x="3581400" y="4495800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Hai bất đẳng thức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&lt; 2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+ 3 &lt; 2 + 3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đươc gọi là hai bất đẳng thức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chiều</a:t>
            </a:r>
          </a:p>
        </p:txBody>
      </p:sp>
      <p:sp>
        <p:nvSpPr>
          <p:cNvPr id="188537" name="Text Box 121"/>
          <p:cNvSpPr txBox="1">
            <a:spLocks noChangeArrowheads="1"/>
          </p:cNvSpPr>
          <p:nvPr/>
        </p:nvSpPr>
        <p:spPr bwMode="auto">
          <a:xfrm>
            <a:off x="3606800" y="5715000"/>
            <a:ext cx="553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Tương tự hai bất đẳng thức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≥ b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c ≥ b + c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được gọi là hai bất đẳng thức cùng chiều.</a:t>
            </a:r>
          </a:p>
        </p:txBody>
      </p:sp>
      <p:sp>
        <p:nvSpPr>
          <p:cNvPr id="188538" name="Text Box 122"/>
          <p:cNvSpPr txBox="1">
            <a:spLocks noChangeArrowheads="1"/>
          </p:cNvSpPr>
          <p:nvPr/>
        </p:nvSpPr>
        <p:spPr bwMode="auto">
          <a:xfrm>
            <a:off x="3746500" y="5219700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phát biểu tính chất trên bằng lời?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81400" y="1057275"/>
            <a:ext cx="0" cy="58007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336" name="Text Box 34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13337" name="Rectangle 40"/>
          <p:cNvSpPr>
            <a:spLocks noChangeArrowheads="1"/>
          </p:cNvSpPr>
          <p:nvPr/>
        </p:nvSpPr>
        <p:spPr bwMode="auto">
          <a:xfrm>
            <a:off x="0" y="137160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13338" name="Group 41"/>
          <p:cNvGrpSpPr>
            <a:grpSpLocks/>
          </p:cNvGrpSpPr>
          <p:nvPr/>
        </p:nvGrpSpPr>
        <p:grpSpPr bwMode="auto">
          <a:xfrm>
            <a:off x="0" y="3352800"/>
            <a:ext cx="3817938" cy="1892300"/>
            <a:chOff x="0" y="1536"/>
            <a:chExt cx="2405" cy="1192"/>
          </a:xfrm>
        </p:grpSpPr>
        <p:sp>
          <p:nvSpPr>
            <p:cNvPr id="13343" name="Line 106"/>
            <p:cNvSpPr>
              <a:spLocks noChangeShapeType="1"/>
            </p:cNvSpPr>
            <p:nvPr/>
          </p:nvSpPr>
          <p:spPr bwMode="auto">
            <a:xfrm>
              <a:off x="1433" y="1968"/>
              <a:ext cx="535" cy="48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Oval 70"/>
            <p:cNvSpPr>
              <a:spLocks noChangeArrowheads="1"/>
            </p:cNvSpPr>
            <p:nvPr/>
          </p:nvSpPr>
          <p:spPr bwMode="auto">
            <a:xfrm>
              <a:off x="349" y="1913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45" name="Oval 71"/>
            <p:cNvSpPr>
              <a:spLocks noChangeArrowheads="1"/>
            </p:cNvSpPr>
            <p:nvPr/>
          </p:nvSpPr>
          <p:spPr bwMode="auto">
            <a:xfrm>
              <a:off x="1384" y="1913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46" name="Oval 73"/>
            <p:cNvSpPr>
              <a:spLocks noChangeArrowheads="1"/>
            </p:cNvSpPr>
            <p:nvPr/>
          </p:nvSpPr>
          <p:spPr bwMode="auto">
            <a:xfrm>
              <a:off x="812" y="2405"/>
              <a:ext cx="96" cy="96"/>
            </a:xfrm>
            <a:prstGeom prst="ellipse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47" name="Oval 74"/>
            <p:cNvSpPr>
              <a:spLocks noChangeArrowheads="1"/>
            </p:cNvSpPr>
            <p:nvPr/>
          </p:nvSpPr>
          <p:spPr bwMode="auto">
            <a:xfrm>
              <a:off x="1884" y="2403"/>
              <a:ext cx="96" cy="96"/>
            </a:xfrm>
            <a:prstGeom prst="ellipse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48" name="AutoShape 114"/>
            <p:cNvSpPr>
              <a:spLocks noChangeArrowheads="1"/>
            </p:cNvSpPr>
            <p:nvPr/>
          </p:nvSpPr>
          <p:spPr bwMode="auto">
            <a:xfrm>
              <a:off x="912" y="2064"/>
              <a:ext cx="720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- 4 &lt; 2</a:t>
              </a:r>
            </a:p>
          </p:txBody>
        </p:sp>
        <p:grpSp>
          <p:nvGrpSpPr>
            <p:cNvPr id="13349" name="Group 48"/>
            <p:cNvGrpSpPr>
              <a:grpSpLocks/>
            </p:cNvGrpSpPr>
            <p:nvPr/>
          </p:nvGrpSpPr>
          <p:grpSpPr bwMode="auto">
            <a:xfrm>
              <a:off x="0" y="1536"/>
              <a:ext cx="2405" cy="1192"/>
              <a:chOff x="0" y="1536"/>
              <a:chExt cx="2405" cy="1192"/>
            </a:xfrm>
          </p:grpSpPr>
          <p:sp>
            <p:nvSpPr>
              <p:cNvPr id="13350" name="Line 105"/>
              <p:cNvSpPr>
                <a:spLocks noChangeShapeType="1"/>
              </p:cNvSpPr>
              <p:nvPr/>
            </p:nvSpPr>
            <p:spPr bwMode="auto">
              <a:xfrm>
                <a:off x="381" y="1968"/>
                <a:ext cx="483" cy="480"/>
              </a:xfrm>
              <a:prstGeom prst="line">
                <a:avLst/>
              </a:prstGeom>
              <a:noFill/>
              <a:ln w="50800">
                <a:solidFill>
                  <a:srgbClr val="008000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3351" name="Group 104"/>
              <p:cNvGrpSpPr>
                <a:grpSpLocks/>
              </p:cNvGrpSpPr>
              <p:nvPr/>
            </p:nvGrpSpPr>
            <p:grpSpPr bwMode="auto">
              <a:xfrm>
                <a:off x="0" y="2352"/>
                <a:ext cx="2400" cy="376"/>
                <a:chOff x="2298" y="2928"/>
                <a:chExt cx="3422" cy="376"/>
              </a:xfrm>
            </p:grpSpPr>
            <p:sp>
              <p:nvSpPr>
                <p:cNvPr id="13384" name="Line 77"/>
                <p:cNvSpPr>
                  <a:spLocks noChangeShapeType="1"/>
                </p:cNvSpPr>
                <p:nvPr/>
              </p:nvSpPr>
              <p:spPr bwMode="auto">
                <a:xfrm>
                  <a:off x="2298" y="3024"/>
                  <a:ext cx="3422" cy="1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85" name="Line 78"/>
                <p:cNvSpPr>
                  <a:spLocks noChangeShapeType="1"/>
                </p:cNvSpPr>
                <p:nvPr/>
              </p:nvSpPr>
              <p:spPr bwMode="auto">
                <a:xfrm>
                  <a:off x="5644" y="2986"/>
                  <a:ext cx="60" cy="38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86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5644" y="3024"/>
                  <a:ext cx="60" cy="38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87" name="Line 80"/>
                <p:cNvSpPr>
                  <a:spLocks noChangeShapeType="1"/>
                </p:cNvSpPr>
                <p:nvPr/>
              </p:nvSpPr>
              <p:spPr bwMode="auto">
                <a:xfrm>
                  <a:off x="3795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88" name="Rectangle 81"/>
                <p:cNvSpPr>
                  <a:spLocks noChangeArrowheads="1"/>
                </p:cNvSpPr>
                <p:nvPr/>
              </p:nvSpPr>
              <p:spPr bwMode="auto">
                <a:xfrm>
                  <a:off x="3749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89" name="Line 82"/>
                <p:cNvSpPr>
                  <a:spLocks noChangeShapeType="1"/>
                </p:cNvSpPr>
                <p:nvPr/>
              </p:nvSpPr>
              <p:spPr bwMode="auto">
                <a:xfrm>
                  <a:off x="2531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90" name="Rectangle 83"/>
                <p:cNvSpPr>
                  <a:spLocks noChangeArrowheads="1"/>
                </p:cNvSpPr>
                <p:nvPr/>
              </p:nvSpPr>
              <p:spPr bwMode="auto">
                <a:xfrm>
                  <a:off x="2419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-5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91" name="Line 84"/>
                <p:cNvSpPr>
                  <a:spLocks noChangeShapeType="1"/>
                </p:cNvSpPr>
                <p:nvPr/>
              </p:nvSpPr>
              <p:spPr bwMode="auto">
                <a:xfrm>
                  <a:off x="2787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92" name="Rectangle 85"/>
                <p:cNvSpPr>
                  <a:spLocks noChangeArrowheads="1"/>
                </p:cNvSpPr>
                <p:nvPr/>
              </p:nvSpPr>
              <p:spPr bwMode="auto">
                <a:xfrm>
                  <a:off x="2682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-4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93" name="Line 86"/>
                <p:cNvSpPr>
                  <a:spLocks noChangeShapeType="1"/>
                </p:cNvSpPr>
                <p:nvPr/>
              </p:nvSpPr>
              <p:spPr bwMode="auto">
                <a:xfrm>
                  <a:off x="3539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94" name="Rectangle 87"/>
                <p:cNvSpPr>
                  <a:spLocks noChangeArrowheads="1"/>
                </p:cNvSpPr>
                <p:nvPr/>
              </p:nvSpPr>
              <p:spPr bwMode="auto">
                <a:xfrm>
                  <a:off x="3424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95" name="Line 88"/>
                <p:cNvSpPr>
                  <a:spLocks noChangeShapeType="1"/>
                </p:cNvSpPr>
                <p:nvPr/>
              </p:nvSpPr>
              <p:spPr bwMode="auto">
                <a:xfrm>
                  <a:off x="3283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96" name="Rectangle 89"/>
                <p:cNvSpPr>
                  <a:spLocks noChangeArrowheads="1"/>
                </p:cNvSpPr>
                <p:nvPr/>
              </p:nvSpPr>
              <p:spPr bwMode="auto">
                <a:xfrm>
                  <a:off x="3169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-2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97" name="Line 90"/>
                <p:cNvSpPr>
                  <a:spLocks noChangeShapeType="1"/>
                </p:cNvSpPr>
                <p:nvPr/>
              </p:nvSpPr>
              <p:spPr bwMode="auto">
                <a:xfrm>
                  <a:off x="3035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98" name="Rectangle 91"/>
                <p:cNvSpPr>
                  <a:spLocks noChangeArrowheads="1"/>
                </p:cNvSpPr>
                <p:nvPr/>
              </p:nvSpPr>
              <p:spPr bwMode="auto">
                <a:xfrm>
                  <a:off x="2930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-3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99" name="Line 92"/>
                <p:cNvSpPr>
                  <a:spLocks noChangeShapeType="1"/>
                </p:cNvSpPr>
                <p:nvPr/>
              </p:nvSpPr>
              <p:spPr bwMode="auto">
                <a:xfrm>
                  <a:off x="5321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00" name="Rectangle 93"/>
                <p:cNvSpPr>
                  <a:spLocks noChangeArrowheads="1"/>
                </p:cNvSpPr>
                <p:nvPr/>
              </p:nvSpPr>
              <p:spPr bwMode="auto">
                <a:xfrm>
                  <a:off x="5277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401" name="Line 94"/>
                <p:cNvSpPr>
                  <a:spLocks noChangeShapeType="1"/>
                </p:cNvSpPr>
                <p:nvPr/>
              </p:nvSpPr>
              <p:spPr bwMode="auto">
                <a:xfrm>
                  <a:off x="4058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02" name="Rectangle 95"/>
                <p:cNvSpPr>
                  <a:spLocks noChangeArrowheads="1"/>
                </p:cNvSpPr>
                <p:nvPr/>
              </p:nvSpPr>
              <p:spPr bwMode="auto">
                <a:xfrm>
                  <a:off x="4005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403" name="Line 96"/>
                <p:cNvSpPr>
                  <a:spLocks noChangeShapeType="1"/>
                </p:cNvSpPr>
                <p:nvPr/>
              </p:nvSpPr>
              <p:spPr bwMode="auto">
                <a:xfrm>
                  <a:off x="4313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04" name="Rectangle 97"/>
                <p:cNvSpPr>
                  <a:spLocks noChangeArrowheads="1"/>
                </p:cNvSpPr>
                <p:nvPr/>
              </p:nvSpPr>
              <p:spPr bwMode="auto">
                <a:xfrm>
                  <a:off x="4276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405" name="Line 98"/>
                <p:cNvSpPr>
                  <a:spLocks noChangeShapeType="1"/>
                </p:cNvSpPr>
                <p:nvPr/>
              </p:nvSpPr>
              <p:spPr bwMode="auto">
                <a:xfrm>
                  <a:off x="5065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06" name="Rectangle 99"/>
                <p:cNvSpPr>
                  <a:spLocks noChangeArrowheads="1"/>
                </p:cNvSpPr>
                <p:nvPr/>
              </p:nvSpPr>
              <p:spPr bwMode="auto">
                <a:xfrm>
                  <a:off x="5011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407" name="Line 100"/>
                <p:cNvSpPr>
                  <a:spLocks noChangeShapeType="1"/>
                </p:cNvSpPr>
                <p:nvPr/>
              </p:nvSpPr>
              <p:spPr bwMode="auto">
                <a:xfrm>
                  <a:off x="4810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08" name="Rectangle 101"/>
                <p:cNvSpPr>
                  <a:spLocks noChangeArrowheads="1"/>
                </p:cNvSpPr>
                <p:nvPr/>
              </p:nvSpPr>
              <p:spPr bwMode="auto">
                <a:xfrm>
                  <a:off x="4750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409" name="Line 102"/>
                <p:cNvSpPr>
                  <a:spLocks noChangeShapeType="1"/>
                </p:cNvSpPr>
                <p:nvPr/>
              </p:nvSpPr>
              <p:spPr bwMode="auto">
                <a:xfrm>
                  <a:off x="4562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10" name="Rectangle 103"/>
                <p:cNvSpPr>
                  <a:spLocks noChangeArrowheads="1"/>
                </p:cNvSpPr>
                <p:nvPr/>
              </p:nvSpPr>
              <p:spPr bwMode="auto">
                <a:xfrm>
                  <a:off x="4517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352" name="Text Box 129"/>
              <p:cNvSpPr txBox="1">
                <a:spLocks noChangeArrowheads="1"/>
              </p:cNvSpPr>
              <p:nvPr/>
            </p:nvSpPr>
            <p:spPr bwMode="auto">
              <a:xfrm rot="2972883">
                <a:off x="237" y="2125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 + 3</a:t>
                </a:r>
              </a:p>
            </p:txBody>
          </p:sp>
          <p:sp>
            <p:nvSpPr>
              <p:cNvPr id="13353" name="Text Box 130"/>
              <p:cNvSpPr txBox="1">
                <a:spLocks noChangeArrowheads="1"/>
              </p:cNvSpPr>
              <p:nvPr/>
            </p:nvSpPr>
            <p:spPr bwMode="auto">
              <a:xfrm rot="2972883">
                <a:off x="1623" y="2131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+ 3</a:t>
                </a:r>
              </a:p>
            </p:txBody>
          </p:sp>
          <p:sp>
            <p:nvSpPr>
              <p:cNvPr id="13354" name="AutoShape 114"/>
              <p:cNvSpPr>
                <a:spLocks noChangeArrowheads="1"/>
              </p:cNvSpPr>
              <p:nvPr/>
            </p:nvSpPr>
            <p:spPr bwMode="auto">
              <a:xfrm>
                <a:off x="912" y="2064"/>
                <a:ext cx="720" cy="288"/>
              </a:xfrm>
              <a:prstGeom prst="roundRect">
                <a:avLst>
                  <a:gd name="adj" fmla="val 16667"/>
                </a:avLst>
              </a:prstGeom>
              <a:solidFill>
                <a:srgbClr val="0000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- 4 &lt; 2</a:t>
                </a:r>
              </a:p>
            </p:txBody>
          </p:sp>
          <p:grpSp>
            <p:nvGrpSpPr>
              <p:cNvPr id="13355" name="Group 81"/>
              <p:cNvGrpSpPr>
                <a:grpSpLocks noChangeAspect="1"/>
              </p:cNvGrpSpPr>
              <p:nvPr/>
            </p:nvGrpSpPr>
            <p:grpSpPr bwMode="auto">
              <a:xfrm>
                <a:off x="0" y="1536"/>
                <a:ext cx="2405" cy="672"/>
                <a:chOff x="0" y="1536"/>
                <a:chExt cx="2405" cy="672"/>
              </a:xfrm>
            </p:grpSpPr>
            <p:sp>
              <p:nvSpPr>
                <p:cNvPr id="13356" name="AutoShape 8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0" y="1536"/>
                  <a:ext cx="2400" cy="6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57" name="Line 83"/>
                <p:cNvSpPr>
                  <a:spLocks noChangeShapeType="1"/>
                </p:cNvSpPr>
                <p:nvPr/>
              </p:nvSpPr>
              <p:spPr bwMode="auto">
                <a:xfrm>
                  <a:off x="62" y="1968"/>
                  <a:ext cx="2343" cy="1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58" name="Line 84"/>
                <p:cNvSpPr>
                  <a:spLocks noChangeShapeType="1"/>
                </p:cNvSpPr>
                <p:nvPr/>
              </p:nvSpPr>
              <p:spPr bwMode="auto">
                <a:xfrm>
                  <a:off x="2354" y="1930"/>
                  <a:ext cx="41" cy="38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59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354" y="1968"/>
                  <a:ext cx="41" cy="38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60" name="Line 86"/>
                <p:cNvSpPr>
                  <a:spLocks noChangeShapeType="1"/>
                </p:cNvSpPr>
                <p:nvPr/>
              </p:nvSpPr>
              <p:spPr bwMode="auto">
                <a:xfrm>
                  <a:off x="108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61" name="Rectangle 87"/>
                <p:cNvSpPr>
                  <a:spLocks noChangeArrowheads="1"/>
                </p:cNvSpPr>
                <p:nvPr/>
              </p:nvSpPr>
              <p:spPr bwMode="auto">
                <a:xfrm>
                  <a:off x="1056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0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62" name="Line 88"/>
                <p:cNvSpPr>
                  <a:spLocks noChangeShapeType="1"/>
                </p:cNvSpPr>
                <p:nvPr/>
              </p:nvSpPr>
              <p:spPr bwMode="auto">
                <a:xfrm>
                  <a:off x="221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63" name="Rectangle 89"/>
                <p:cNvSpPr>
                  <a:spLocks noChangeArrowheads="1"/>
                </p:cNvSpPr>
                <p:nvPr/>
              </p:nvSpPr>
              <p:spPr bwMode="auto">
                <a:xfrm>
                  <a:off x="14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-5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64" name="Line 90"/>
                <p:cNvSpPr>
                  <a:spLocks noChangeShapeType="1"/>
                </p:cNvSpPr>
                <p:nvPr/>
              </p:nvSpPr>
              <p:spPr bwMode="auto">
                <a:xfrm>
                  <a:off x="39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65" name="Rectangle 91"/>
                <p:cNvSpPr>
                  <a:spLocks noChangeArrowheads="1"/>
                </p:cNvSpPr>
                <p:nvPr/>
              </p:nvSpPr>
              <p:spPr bwMode="auto">
                <a:xfrm>
                  <a:off x="32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-4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66" name="Line 92"/>
                <p:cNvSpPr>
                  <a:spLocks noChangeShapeType="1"/>
                </p:cNvSpPr>
                <p:nvPr/>
              </p:nvSpPr>
              <p:spPr bwMode="auto">
                <a:xfrm>
                  <a:off x="912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67" name="Rectangle 93"/>
                <p:cNvSpPr>
                  <a:spLocks noChangeArrowheads="1"/>
                </p:cNvSpPr>
                <p:nvPr/>
              </p:nvSpPr>
              <p:spPr bwMode="auto">
                <a:xfrm>
                  <a:off x="83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-1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68" name="Line 94"/>
                <p:cNvSpPr>
                  <a:spLocks noChangeShapeType="1"/>
                </p:cNvSpPr>
                <p:nvPr/>
              </p:nvSpPr>
              <p:spPr bwMode="auto">
                <a:xfrm>
                  <a:off x="736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69" name="Rectangle 95"/>
                <p:cNvSpPr>
                  <a:spLocks noChangeArrowheads="1"/>
                </p:cNvSpPr>
                <p:nvPr/>
              </p:nvSpPr>
              <p:spPr bwMode="auto">
                <a:xfrm>
                  <a:off x="659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-2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70" name="Line 96"/>
                <p:cNvSpPr>
                  <a:spLocks noChangeShapeType="1"/>
                </p:cNvSpPr>
                <p:nvPr/>
              </p:nvSpPr>
              <p:spPr bwMode="auto">
                <a:xfrm>
                  <a:off x="56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1" name="Rectangle 97"/>
                <p:cNvSpPr>
                  <a:spLocks noChangeArrowheads="1"/>
                </p:cNvSpPr>
                <p:nvPr/>
              </p:nvSpPr>
              <p:spPr bwMode="auto">
                <a:xfrm>
                  <a:off x="49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-3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72" name="Line 98"/>
                <p:cNvSpPr>
                  <a:spLocks noChangeShapeType="1"/>
                </p:cNvSpPr>
                <p:nvPr/>
              </p:nvSpPr>
              <p:spPr bwMode="auto">
                <a:xfrm>
                  <a:off x="213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3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6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74" name="Line 100"/>
                <p:cNvSpPr>
                  <a:spLocks noChangeShapeType="1"/>
                </p:cNvSpPr>
                <p:nvPr/>
              </p:nvSpPr>
              <p:spPr bwMode="auto">
                <a:xfrm>
                  <a:off x="1267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5" name="Rectangle 101"/>
                <p:cNvSpPr>
                  <a:spLocks noChangeArrowheads="1"/>
                </p:cNvSpPr>
                <p:nvPr/>
              </p:nvSpPr>
              <p:spPr bwMode="auto">
                <a:xfrm>
                  <a:off x="123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1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76" name="Line 102"/>
                <p:cNvSpPr>
                  <a:spLocks noChangeShapeType="1"/>
                </p:cNvSpPr>
                <p:nvPr/>
              </p:nvSpPr>
              <p:spPr bwMode="auto">
                <a:xfrm>
                  <a:off x="144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7" name="Rectangle 103"/>
                <p:cNvSpPr>
                  <a:spLocks noChangeArrowheads="1"/>
                </p:cNvSpPr>
                <p:nvPr/>
              </p:nvSpPr>
              <p:spPr bwMode="auto">
                <a:xfrm>
                  <a:off x="1416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2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78" name="Line 104"/>
                <p:cNvSpPr>
                  <a:spLocks noChangeShapeType="1"/>
                </p:cNvSpPr>
                <p:nvPr/>
              </p:nvSpPr>
              <p:spPr bwMode="auto">
                <a:xfrm>
                  <a:off x="1957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9" name="Rectangle 105"/>
                <p:cNvSpPr>
                  <a:spLocks noChangeArrowheads="1"/>
                </p:cNvSpPr>
                <p:nvPr/>
              </p:nvSpPr>
              <p:spPr bwMode="auto">
                <a:xfrm>
                  <a:off x="192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5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80" name="Line 106"/>
                <p:cNvSpPr>
                  <a:spLocks noChangeShapeType="1"/>
                </p:cNvSpPr>
                <p:nvPr/>
              </p:nvSpPr>
              <p:spPr bwMode="auto">
                <a:xfrm>
                  <a:off x="178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81" name="Rectangle 107"/>
                <p:cNvSpPr>
                  <a:spLocks noChangeArrowheads="1"/>
                </p:cNvSpPr>
                <p:nvPr/>
              </p:nvSpPr>
              <p:spPr bwMode="auto">
                <a:xfrm>
                  <a:off x="174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4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82" name="Line 108"/>
                <p:cNvSpPr>
                  <a:spLocks noChangeShapeType="1"/>
                </p:cNvSpPr>
                <p:nvPr/>
              </p:nvSpPr>
              <p:spPr bwMode="auto">
                <a:xfrm>
                  <a:off x="161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83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81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3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13339" name="AutoShape 108"/>
          <p:cNvSpPr>
            <a:spLocks noChangeArrowheads="1"/>
          </p:cNvSpPr>
          <p:nvPr/>
        </p:nvSpPr>
        <p:spPr bwMode="auto">
          <a:xfrm>
            <a:off x="381000" y="5410200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+ 3 &lt; 2 + 3</a:t>
            </a:r>
          </a:p>
        </p:txBody>
      </p:sp>
      <p:sp>
        <p:nvSpPr>
          <p:cNvPr id="13340" name="Rectangle 111"/>
          <p:cNvSpPr>
            <a:spLocks noChangeArrowheads="1"/>
          </p:cNvSpPr>
          <p:nvPr/>
        </p:nvSpPr>
        <p:spPr bwMode="auto">
          <a:xfrm>
            <a:off x="0" y="6491288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341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  <p:sp>
        <p:nvSpPr>
          <p:cNvPr id="2" name="Text Box 64"/>
          <p:cNvSpPr txBox="1">
            <a:spLocks noChangeArrowheads="1"/>
          </p:cNvSpPr>
          <p:nvPr/>
        </p:nvSpPr>
        <p:spPr bwMode="auto">
          <a:xfrm>
            <a:off x="3962400" y="9906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*Tính chất: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8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8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8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8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8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8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8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8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88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88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88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88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88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88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8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8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8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8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8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9" dur="1000" fill="hold"/>
                                        <p:tgtEl>
                                          <p:spTgt spid="188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1000" fill="hold"/>
                                        <p:tgtEl>
                                          <p:spTgt spid="188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1000" fill="hold"/>
                                        <p:tgtEl>
                                          <p:spTgt spid="1885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188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4" dur="1000" fill="hold"/>
                                        <p:tgtEl>
                                          <p:spTgt spid="188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1000" fill="hold"/>
                                        <p:tgtEl>
                                          <p:spTgt spid="188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1000" fill="hold"/>
                                        <p:tgtEl>
                                          <p:spTgt spid="1885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188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1885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1885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885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885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88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8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8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8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88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8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8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80" grpId="0"/>
      <p:bldP spid="188482" grpId="0"/>
      <p:bldP spid="188483" grpId="0"/>
      <p:bldP spid="188484" grpId="0"/>
      <p:bldP spid="188485" grpId="0"/>
      <p:bldP spid="188497" grpId="0"/>
      <p:bldP spid="188498" grpId="0"/>
      <p:bldP spid="188514" grpId="0"/>
      <p:bldP spid="188514" grpId="1"/>
      <p:bldP spid="188515" grpId="0"/>
      <p:bldP spid="188515" grpId="1"/>
      <p:bldP spid="188536" grpId="0"/>
      <p:bldP spid="188536" grpId="1"/>
      <p:bldP spid="188537" grpId="0"/>
      <p:bldP spid="188537" grpId="1"/>
      <p:bldP spid="18853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18" name="Text Box 102"/>
          <p:cNvSpPr txBox="1">
            <a:spLocks noChangeArrowheads="1"/>
          </p:cNvSpPr>
          <p:nvPr/>
        </p:nvSpPr>
        <p:spPr bwMode="auto">
          <a:xfrm>
            <a:off x="0" y="1905000"/>
            <a:ext cx="3733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Liên hệ giữa thứ tự và phép cộng:</a:t>
            </a:r>
          </a:p>
        </p:txBody>
      </p:sp>
      <p:sp>
        <p:nvSpPr>
          <p:cNvPr id="188519" name="Text Box 103"/>
          <p:cNvSpPr txBox="1">
            <a:spLocks noChangeArrowheads="1"/>
          </p:cNvSpPr>
          <p:nvPr/>
        </p:nvSpPr>
        <p:spPr bwMode="auto">
          <a:xfrm>
            <a:off x="0" y="1514475"/>
            <a:ext cx="3810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Bất đẳng thức:  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(Sgk)</a:t>
            </a:r>
          </a:p>
          <a:p>
            <a:pPr>
              <a:spcBef>
                <a:spcPct val="50000"/>
              </a:spcBef>
              <a:defRPr/>
            </a:pPr>
            <a:endParaRPr lang="en-US" altLang="en-US" b="1" u="sng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523" name="Text Box 107"/>
          <p:cNvSpPr txBox="1">
            <a:spLocks noChangeArrowheads="1"/>
          </p:cNvSpPr>
          <p:nvPr/>
        </p:nvSpPr>
        <p:spPr bwMode="auto">
          <a:xfrm>
            <a:off x="-30163" y="641350"/>
            <a:ext cx="381000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Nhắc lại về thứ tự trên tập hợp số.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81400" y="1057275"/>
            <a:ext cx="0" cy="58007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342" name="Text Box 30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14343" name="Rectangle 31"/>
          <p:cNvSpPr>
            <a:spLocks noChangeArrowheads="1"/>
          </p:cNvSpPr>
          <p:nvPr/>
        </p:nvSpPr>
        <p:spPr bwMode="auto">
          <a:xfrm>
            <a:off x="103188" y="1246188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6696" name="Text Box 88"/>
          <p:cNvSpPr txBox="1">
            <a:spLocks noChangeArrowheads="1"/>
          </p:cNvSpPr>
          <p:nvPr/>
        </p:nvSpPr>
        <p:spPr bwMode="auto">
          <a:xfrm>
            <a:off x="3733800" y="1063625"/>
            <a:ext cx="541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dụ2: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Chứng tỏ: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+ (-24) &gt; 4800 + (-24)</a:t>
            </a:r>
          </a:p>
        </p:txBody>
      </p:sp>
      <p:sp>
        <p:nvSpPr>
          <p:cNvPr id="196770" name="Text Box 162"/>
          <p:cNvSpPr txBox="1">
            <a:spLocks noChangeArrowheads="1"/>
          </p:cNvSpPr>
          <p:nvPr/>
        </p:nvSpPr>
        <p:spPr bwMode="auto">
          <a:xfrm>
            <a:off x="3733800" y="2133600"/>
            <a:ext cx="5715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2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196725" name="Text Box 117"/>
          <p:cNvSpPr txBox="1">
            <a:spLocks noChangeArrowheads="1"/>
          </p:cNvSpPr>
          <p:nvPr/>
        </p:nvSpPr>
        <p:spPr bwMode="auto">
          <a:xfrm>
            <a:off x="3581400" y="2590800"/>
            <a:ext cx="5562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	5000 &gt; 4800</a:t>
            </a:r>
          </a:p>
        </p:txBody>
      </p:sp>
      <p:sp>
        <p:nvSpPr>
          <p:cNvPr id="196771" name="Text Box 163"/>
          <p:cNvSpPr txBox="1">
            <a:spLocks noChangeArrowheads="1"/>
          </p:cNvSpPr>
          <p:nvPr/>
        </p:nvSpPr>
        <p:spPr bwMode="auto">
          <a:xfrm>
            <a:off x="3581400" y="3048000"/>
            <a:ext cx="594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Áp dụng tính chất trên  cộng - 24 vào hai vế của bất đẳng thức 5000 &gt; 4800.</a:t>
            </a:r>
          </a:p>
        </p:txBody>
      </p:sp>
      <p:sp>
        <p:nvSpPr>
          <p:cNvPr id="196773" name="Text Box 165"/>
          <p:cNvSpPr txBox="1">
            <a:spLocks noChangeArrowheads="1"/>
          </p:cNvSpPr>
          <p:nvPr/>
        </p:nvSpPr>
        <p:spPr bwMode="auto">
          <a:xfrm>
            <a:off x="3657600" y="4038600"/>
            <a:ext cx="5181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ra:	</a:t>
            </a:r>
            <a:r>
              <a:rPr lang="en-US" altLang="en-US" sz="2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+ </a:t>
            </a: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(-24)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4800 + </a:t>
            </a: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(-24)</a:t>
            </a:r>
          </a:p>
        </p:txBody>
      </p:sp>
      <p:sp>
        <p:nvSpPr>
          <p:cNvPr id="14349" name="Text Box 107"/>
          <p:cNvSpPr txBox="1">
            <a:spLocks noChangeArrowheads="1"/>
          </p:cNvSpPr>
          <p:nvPr/>
        </p:nvSpPr>
        <p:spPr bwMode="auto">
          <a:xfrm>
            <a:off x="0" y="29098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Tính chất : Sgk/36</a:t>
            </a:r>
          </a:p>
        </p:txBody>
      </p:sp>
      <p:sp>
        <p:nvSpPr>
          <p:cNvPr id="14350" name="Rectangle 108"/>
          <p:cNvSpPr>
            <a:spLocks noChangeArrowheads="1"/>
          </p:cNvSpPr>
          <p:nvPr/>
        </p:nvSpPr>
        <p:spPr bwMode="auto">
          <a:xfrm>
            <a:off x="152400" y="253365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351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6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96" grpId="0"/>
      <p:bldP spid="196725" grpId="0"/>
      <p:bldP spid="196771" grpId="0"/>
      <p:bldP spid="1967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8"/>
          <p:cNvSpPr txBox="1">
            <a:spLocks noChangeArrowheads="1"/>
          </p:cNvSpPr>
          <p:nvPr/>
        </p:nvSpPr>
        <p:spPr bwMode="auto">
          <a:xfrm>
            <a:off x="3175" y="1976438"/>
            <a:ext cx="3806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3.Liên hệ giữa thứ tự và phép cộng.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743325" y="1057275"/>
            <a:ext cx="0" cy="58007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>
            <a:off x="-38100" y="1524000"/>
            <a:ext cx="217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0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. Bất đẳng thức;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0" y="7620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1Nhắc lại về thứ tự trên tập hợp số.</a:t>
            </a:r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2438400" y="1524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103188" y="1146175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369" name="Text Box 84"/>
          <p:cNvSpPr txBox="1">
            <a:spLocks noChangeArrowheads="1"/>
          </p:cNvSpPr>
          <p:nvPr/>
        </p:nvSpPr>
        <p:spPr bwMode="auto">
          <a:xfrm>
            <a:off x="0" y="2576513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Tính chất : Sgk/36</a:t>
            </a:r>
          </a:p>
        </p:txBody>
      </p:sp>
      <p:sp>
        <p:nvSpPr>
          <p:cNvPr id="31829" name="Rectangle 85"/>
          <p:cNvSpPr>
            <a:spLocks noChangeArrowheads="1"/>
          </p:cNvSpPr>
          <p:nvPr/>
        </p:nvSpPr>
        <p:spPr bwMode="auto">
          <a:xfrm>
            <a:off x="3733800" y="1295400"/>
            <a:ext cx="54102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?3.So sánh: </a:t>
            </a:r>
            <a:r>
              <a:rPr lang="en-US" altLang="en-US" sz="2400" b="1">
                <a:solidFill>
                  <a:srgbClr val="002060"/>
                </a:solidFill>
                <a:cs typeface="Times New Roman" panose="02020603050405020304" pitchFamily="18" charset="0"/>
              </a:rPr>
              <a:t>-2004 + ( -777 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400" b="1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và</a:t>
            </a:r>
          </a:p>
          <a:p>
            <a:pPr eaLnBrk="1" hangingPunct="1"/>
            <a:r>
              <a:rPr lang="en-US" altLang="en-US" sz="2400" b="1">
                <a:solidFill>
                  <a:srgbClr val="002060"/>
                </a:solidFill>
                <a:cs typeface="Times New Roman" panose="02020603050405020304" pitchFamily="18" charset="0"/>
              </a:rPr>
              <a:t>-2005 + ( -777 ) 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mà không tính giá trị từng biểu thức.</a:t>
            </a:r>
          </a:p>
        </p:txBody>
      </p:sp>
      <p:sp>
        <p:nvSpPr>
          <p:cNvPr id="245840" name="Text Box 80"/>
          <p:cNvSpPr txBox="1">
            <a:spLocks noChangeArrowheads="1"/>
          </p:cNvSpPr>
          <p:nvPr/>
        </p:nvSpPr>
        <p:spPr bwMode="auto">
          <a:xfrm>
            <a:off x="3657600" y="2743200"/>
            <a:ext cx="5486400" cy="2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	- 2004 &gt; - 2005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tính chất trên cộng ( -777) vào hai vế của bất đẳng thức :  - 2004 &gt; - 2005.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ra:</a:t>
            </a:r>
            <a:r>
              <a:rPr lang="en-US" altLang="en-US" sz="2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- 2004 + (- 777 ) &gt;- 2005 +( - 777 )</a:t>
            </a:r>
          </a:p>
        </p:txBody>
      </p:sp>
      <p:sp>
        <p:nvSpPr>
          <p:cNvPr id="15372" name="Rectangle 87"/>
          <p:cNvSpPr>
            <a:spLocks noChangeArrowheads="1"/>
          </p:cNvSpPr>
          <p:nvPr/>
        </p:nvSpPr>
        <p:spPr bwMode="auto">
          <a:xfrm>
            <a:off x="152400" y="2290763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373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458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45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45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29" grpId="0"/>
      <p:bldP spid="2458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768" name="Group 136"/>
          <p:cNvGrpSpPr>
            <a:grpSpLocks/>
          </p:cNvGrpSpPr>
          <p:nvPr/>
        </p:nvGrpSpPr>
        <p:grpSpPr bwMode="auto">
          <a:xfrm>
            <a:off x="3810000" y="3062288"/>
            <a:ext cx="5410200" cy="2301875"/>
            <a:chOff x="2400" y="1929"/>
            <a:chExt cx="3408" cy="1450"/>
          </a:xfrm>
        </p:grpSpPr>
        <p:sp>
          <p:nvSpPr>
            <p:cNvPr id="16426" name="Text Box 83"/>
            <p:cNvSpPr txBox="1">
              <a:spLocks noChangeArrowheads="1"/>
            </p:cNvSpPr>
            <p:nvPr/>
          </p:nvSpPr>
          <p:spPr bwMode="auto">
            <a:xfrm>
              <a:off x="2400" y="1929"/>
              <a:ext cx="3408" cy="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</a:t>
              </a:r>
              <a:r>
                <a:rPr lang="en-US" altLang="en-US" sz="2400" b="1" u="sng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có: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 tính chất trên, ta cộng 2 vào hai vế của bđt                 suy ra: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Hay:</a:t>
              </a:r>
            </a:p>
          </p:txBody>
        </p:sp>
        <p:graphicFrame>
          <p:nvGraphicFramePr>
            <p:cNvPr id="16427" name="Object 85"/>
            <p:cNvGraphicFramePr>
              <a:graphicFrameLocks noChangeAspect="1"/>
            </p:cNvGraphicFramePr>
            <p:nvPr/>
          </p:nvGraphicFramePr>
          <p:xfrm>
            <a:off x="2972" y="2261"/>
            <a:ext cx="532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0" name="Equation" r:id="rId3" imgW="469696" imgH="215806" progId="Equation.DSMT4">
                    <p:embed/>
                  </p:oleObj>
                </mc:Choice>
                <mc:Fallback>
                  <p:oleObj name="Equation" r:id="rId3" imgW="469696" imgH="215806" progId="Equation.DSMT4">
                    <p:embed/>
                    <p:pic>
                      <p:nvPicPr>
                        <p:cNvPr id="0" name="Object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2" y="2261"/>
                          <a:ext cx="532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28" name="Object 86"/>
            <p:cNvGraphicFramePr>
              <a:graphicFrameLocks noChangeAspect="1"/>
            </p:cNvGraphicFramePr>
            <p:nvPr/>
          </p:nvGraphicFramePr>
          <p:xfrm>
            <a:off x="4555" y="2794"/>
            <a:ext cx="100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1" name="Equation" r:id="rId5" imgW="901309" imgH="215806" progId="Equation.DSMT4">
                    <p:embed/>
                  </p:oleObj>
                </mc:Choice>
                <mc:Fallback>
                  <p:oleObj name="Equation" r:id="rId5" imgW="901309" imgH="215806" progId="Equation.DSMT4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5" y="2794"/>
                          <a:ext cx="100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29" name="Object 87"/>
            <p:cNvGraphicFramePr>
              <a:graphicFrameLocks noChangeAspect="1"/>
            </p:cNvGraphicFramePr>
            <p:nvPr/>
          </p:nvGraphicFramePr>
          <p:xfrm>
            <a:off x="2877" y="3101"/>
            <a:ext cx="8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2" name="Equation" r:id="rId7" imgW="685502" imgH="215806" progId="Equation.DSMT4">
                    <p:embed/>
                  </p:oleObj>
                </mc:Choice>
                <mc:Fallback>
                  <p:oleObj name="Equation" r:id="rId7" imgW="685502" imgH="215806" progId="Equation.DSMT4">
                    <p:embed/>
                    <p:pic>
                      <p:nvPicPr>
                        <p:cNvPr id="0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7" y="3101"/>
                          <a:ext cx="840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97722" name="Picture 90" descr="STA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587692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723" name="Text Box 91"/>
          <p:cNvSpPr txBox="1">
            <a:spLocks noChangeArrowheads="1"/>
          </p:cNvSpPr>
          <p:nvPr/>
        </p:nvSpPr>
        <p:spPr bwMode="auto">
          <a:xfrm>
            <a:off x="3886200" y="5807075"/>
            <a:ext cx="5257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của thứ tự cũng chính là tính chất của bất đẳng thức.</a:t>
            </a:r>
          </a:p>
        </p:txBody>
      </p:sp>
      <p:grpSp>
        <p:nvGrpSpPr>
          <p:cNvPr id="197724" name="Group 92"/>
          <p:cNvGrpSpPr>
            <a:grpSpLocks/>
          </p:cNvGrpSpPr>
          <p:nvPr/>
        </p:nvGrpSpPr>
        <p:grpSpPr bwMode="auto">
          <a:xfrm>
            <a:off x="3797300" y="2362200"/>
            <a:ext cx="5135563" cy="644525"/>
            <a:chOff x="2392" y="2722"/>
            <a:chExt cx="3235" cy="406"/>
          </a:xfrm>
        </p:grpSpPr>
        <p:sp>
          <p:nvSpPr>
            <p:cNvPr id="16410" name="Line 93"/>
            <p:cNvSpPr>
              <a:spLocks noChangeShapeType="1"/>
            </p:cNvSpPr>
            <p:nvPr/>
          </p:nvSpPr>
          <p:spPr bwMode="auto">
            <a:xfrm>
              <a:off x="2392" y="2776"/>
              <a:ext cx="3235" cy="1"/>
            </a:xfrm>
            <a:prstGeom prst="line">
              <a:avLst/>
            </a:prstGeom>
            <a:noFill/>
            <a:ln w="539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1" name="Line 94"/>
            <p:cNvSpPr>
              <a:spLocks noChangeShapeType="1"/>
            </p:cNvSpPr>
            <p:nvPr/>
          </p:nvSpPr>
          <p:spPr bwMode="auto">
            <a:xfrm>
              <a:off x="5514" y="2735"/>
              <a:ext cx="91" cy="41"/>
            </a:xfrm>
            <a:prstGeom prst="line">
              <a:avLst/>
            </a:prstGeom>
            <a:noFill/>
            <a:ln w="539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2" name="Line 95"/>
            <p:cNvSpPr>
              <a:spLocks noChangeShapeType="1"/>
            </p:cNvSpPr>
            <p:nvPr/>
          </p:nvSpPr>
          <p:spPr bwMode="auto">
            <a:xfrm flipV="1">
              <a:off x="5514" y="2776"/>
              <a:ext cx="91" cy="40"/>
            </a:xfrm>
            <a:prstGeom prst="line">
              <a:avLst/>
            </a:prstGeom>
            <a:noFill/>
            <a:ln w="539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3" name="Rectangle 96"/>
            <p:cNvSpPr>
              <a:spLocks noChangeArrowheads="1"/>
            </p:cNvSpPr>
            <p:nvPr/>
          </p:nvSpPr>
          <p:spPr bwMode="auto">
            <a:xfrm>
              <a:off x="2784" y="2870"/>
              <a:ext cx="1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4" name="Rectangle 97"/>
            <p:cNvSpPr>
              <a:spLocks noChangeArrowheads="1"/>
            </p:cNvSpPr>
            <p:nvPr/>
          </p:nvSpPr>
          <p:spPr bwMode="auto">
            <a:xfrm>
              <a:off x="3120" y="2876"/>
              <a:ext cx="3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-1,3</a:t>
              </a:r>
              <a:endParaRPr lang="en-US" altLang="en-US" sz="1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5" name="Rectangle 98"/>
            <p:cNvSpPr>
              <a:spLocks noChangeArrowheads="1"/>
            </p:cNvSpPr>
            <p:nvPr/>
          </p:nvSpPr>
          <p:spPr bwMode="auto">
            <a:xfrm>
              <a:off x="5185" y="2870"/>
              <a:ext cx="1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416" name="Group 99"/>
            <p:cNvGrpSpPr>
              <a:grpSpLocks/>
            </p:cNvGrpSpPr>
            <p:nvPr/>
          </p:nvGrpSpPr>
          <p:grpSpPr bwMode="auto">
            <a:xfrm>
              <a:off x="2903" y="2722"/>
              <a:ext cx="2328" cy="110"/>
              <a:chOff x="2903" y="2665"/>
              <a:chExt cx="2328" cy="222"/>
            </a:xfrm>
          </p:grpSpPr>
          <p:sp>
            <p:nvSpPr>
              <p:cNvPr id="16421" name="Line 100"/>
              <p:cNvSpPr>
                <a:spLocks noChangeShapeType="1"/>
              </p:cNvSpPr>
              <p:nvPr/>
            </p:nvSpPr>
            <p:spPr bwMode="auto">
              <a:xfrm>
                <a:off x="2903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22" name="Line 101"/>
              <p:cNvSpPr>
                <a:spLocks noChangeShapeType="1"/>
              </p:cNvSpPr>
              <p:nvPr/>
            </p:nvSpPr>
            <p:spPr bwMode="auto">
              <a:xfrm>
                <a:off x="3323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23" name="Line 102"/>
              <p:cNvSpPr>
                <a:spLocks noChangeShapeType="1"/>
              </p:cNvSpPr>
              <p:nvPr/>
            </p:nvSpPr>
            <p:spPr bwMode="auto">
              <a:xfrm>
                <a:off x="5230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24" name="Line 103"/>
              <p:cNvSpPr>
                <a:spLocks noChangeShapeType="1"/>
              </p:cNvSpPr>
              <p:nvPr/>
            </p:nvSpPr>
            <p:spPr bwMode="auto">
              <a:xfrm>
                <a:off x="4424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25" name="Line 104"/>
              <p:cNvSpPr>
                <a:spLocks noChangeShapeType="1"/>
              </p:cNvSpPr>
              <p:nvPr/>
            </p:nvSpPr>
            <p:spPr bwMode="auto">
              <a:xfrm>
                <a:off x="3834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417" name="Rectangle 105"/>
            <p:cNvSpPr>
              <a:spLocks noChangeArrowheads="1"/>
            </p:cNvSpPr>
            <p:nvPr/>
          </p:nvSpPr>
          <p:spPr bwMode="auto">
            <a:xfrm>
              <a:off x="3785" y="2870"/>
              <a:ext cx="1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418" name="Group 106"/>
            <p:cNvGrpSpPr>
              <a:grpSpLocks/>
            </p:cNvGrpSpPr>
            <p:nvPr/>
          </p:nvGrpSpPr>
          <p:grpSpPr bwMode="auto">
            <a:xfrm>
              <a:off x="4285" y="2870"/>
              <a:ext cx="211" cy="252"/>
              <a:chOff x="4285" y="2900"/>
              <a:chExt cx="211" cy="252"/>
            </a:xfrm>
          </p:grpSpPr>
          <p:sp>
            <p:nvSpPr>
              <p:cNvPr id="16419" name="Rectangle 107"/>
              <p:cNvSpPr>
                <a:spLocks noChangeArrowheads="1"/>
              </p:cNvSpPr>
              <p:nvPr/>
            </p:nvSpPr>
            <p:spPr bwMode="auto">
              <a:xfrm>
                <a:off x="4386" y="2900"/>
                <a:ext cx="10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16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20" name="Freeform 108"/>
              <p:cNvSpPr>
                <a:spLocks/>
              </p:cNvSpPr>
              <p:nvPr/>
            </p:nvSpPr>
            <p:spPr bwMode="auto">
              <a:xfrm>
                <a:off x="4285" y="2928"/>
                <a:ext cx="211" cy="193"/>
              </a:xfrm>
              <a:custGeom>
                <a:avLst/>
                <a:gdLst>
                  <a:gd name="T0" fmla="*/ 0 w 30"/>
                  <a:gd name="T1" fmla="*/ 295826403 h 31"/>
                  <a:gd name="T2" fmla="*/ 126018864 w 30"/>
                  <a:gd name="T3" fmla="*/ 295826403 h 31"/>
                  <a:gd name="T4" fmla="*/ 293791702 w 30"/>
                  <a:gd name="T5" fmla="*/ 435765044 h 31"/>
                  <a:gd name="T6" fmla="*/ 635154296 w 30"/>
                  <a:gd name="T7" fmla="*/ 0 h 31"/>
                  <a:gd name="T8" fmla="*/ 1263407886 w 30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1">
                    <a:moveTo>
                      <a:pt x="0" y="21"/>
                    </a:moveTo>
                    <a:lnTo>
                      <a:pt x="3" y="21"/>
                    </a:lnTo>
                    <a:lnTo>
                      <a:pt x="7" y="31"/>
                    </a:lnTo>
                    <a:lnTo>
                      <a:pt x="15" y="0"/>
                    </a:lnTo>
                    <a:lnTo>
                      <a:pt x="30" y="0"/>
                    </a:lnTo>
                  </a:path>
                </a:pathLst>
              </a:custGeom>
              <a:noFill/>
              <a:ln w="27051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97741" name="Group 109"/>
          <p:cNvGrpSpPr>
            <a:grpSpLocks/>
          </p:cNvGrpSpPr>
          <p:nvPr/>
        </p:nvGrpSpPr>
        <p:grpSpPr bwMode="auto">
          <a:xfrm>
            <a:off x="6781800" y="2667000"/>
            <a:ext cx="1595438" cy="400050"/>
            <a:chOff x="4285" y="3488"/>
            <a:chExt cx="1005" cy="252"/>
          </a:xfrm>
        </p:grpSpPr>
        <p:sp>
          <p:nvSpPr>
            <p:cNvPr id="16406" name="Rectangle 110"/>
            <p:cNvSpPr>
              <a:spLocks noChangeArrowheads="1"/>
            </p:cNvSpPr>
            <p:nvPr/>
          </p:nvSpPr>
          <p:spPr bwMode="auto">
            <a:xfrm>
              <a:off x="5185" y="3488"/>
              <a:ext cx="1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407" name="Group 111"/>
            <p:cNvGrpSpPr>
              <a:grpSpLocks/>
            </p:cNvGrpSpPr>
            <p:nvPr/>
          </p:nvGrpSpPr>
          <p:grpSpPr bwMode="auto">
            <a:xfrm>
              <a:off x="4285" y="3488"/>
              <a:ext cx="211" cy="252"/>
              <a:chOff x="4285" y="2900"/>
              <a:chExt cx="211" cy="252"/>
            </a:xfrm>
          </p:grpSpPr>
          <p:sp>
            <p:nvSpPr>
              <p:cNvPr id="16408" name="Rectangle 112"/>
              <p:cNvSpPr>
                <a:spLocks noChangeArrowheads="1"/>
              </p:cNvSpPr>
              <p:nvPr/>
            </p:nvSpPr>
            <p:spPr bwMode="auto">
              <a:xfrm>
                <a:off x="4386" y="2900"/>
                <a:ext cx="10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1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09" name="Freeform 113"/>
              <p:cNvSpPr>
                <a:spLocks/>
              </p:cNvSpPr>
              <p:nvPr/>
            </p:nvSpPr>
            <p:spPr bwMode="auto">
              <a:xfrm>
                <a:off x="4285" y="2928"/>
                <a:ext cx="211" cy="193"/>
              </a:xfrm>
              <a:custGeom>
                <a:avLst/>
                <a:gdLst>
                  <a:gd name="T0" fmla="*/ 0 w 30"/>
                  <a:gd name="T1" fmla="*/ 295826403 h 31"/>
                  <a:gd name="T2" fmla="*/ 126018864 w 30"/>
                  <a:gd name="T3" fmla="*/ 295826403 h 31"/>
                  <a:gd name="T4" fmla="*/ 293791702 w 30"/>
                  <a:gd name="T5" fmla="*/ 435765044 h 31"/>
                  <a:gd name="T6" fmla="*/ 635154296 w 30"/>
                  <a:gd name="T7" fmla="*/ 0 h 31"/>
                  <a:gd name="T8" fmla="*/ 1263407886 w 30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1">
                    <a:moveTo>
                      <a:pt x="0" y="21"/>
                    </a:moveTo>
                    <a:lnTo>
                      <a:pt x="3" y="21"/>
                    </a:lnTo>
                    <a:lnTo>
                      <a:pt x="7" y="31"/>
                    </a:lnTo>
                    <a:lnTo>
                      <a:pt x="15" y="0"/>
                    </a:lnTo>
                    <a:lnTo>
                      <a:pt x="30" y="0"/>
                    </a:lnTo>
                  </a:path>
                </a:pathLst>
              </a:custGeom>
              <a:noFill/>
              <a:ln w="2705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cxnSp>
        <p:nvCxnSpPr>
          <p:cNvPr id="3" name="Straight Connector 2"/>
          <p:cNvCxnSpPr/>
          <p:nvPr/>
        </p:nvCxnSpPr>
        <p:spPr>
          <a:xfrm>
            <a:off x="3614738" y="1057275"/>
            <a:ext cx="0" cy="58007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24657" name="Object 85"/>
          <p:cNvGraphicFramePr>
            <a:graphicFrameLocks noChangeAspect="1"/>
          </p:cNvGraphicFramePr>
          <p:nvPr/>
        </p:nvGraphicFramePr>
        <p:xfrm>
          <a:off x="5019675" y="4446588"/>
          <a:ext cx="8445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10" imgW="469696" imgH="215806" progId="Equation.DSMT4">
                  <p:embed/>
                </p:oleObj>
              </mc:Choice>
              <mc:Fallback>
                <p:oleObj name="Equation" r:id="rId10" imgW="469696" imgH="215806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446588"/>
                        <a:ext cx="8445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82"/>
          <p:cNvSpPr>
            <a:spLocks noChangeArrowheads="1"/>
          </p:cNvSpPr>
          <p:nvPr/>
        </p:nvSpPr>
        <p:spPr bwMode="auto">
          <a:xfrm>
            <a:off x="0" y="4038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>
                <a:cs typeface="Times New Roman" panose="02020603050405020304" pitchFamily="18" charset="0"/>
              </a:rPr>
              <a:t>Tính chất:  Sgk/ 36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0" y="914400"/>
            <a:ext cx="3962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Nhắc lại về thứ tự trên tập hợp số:</a:t>
            </a:r>
          </a:p>
        </p:txBody>
      </p:sp>
      <p:sp>
        <p:nvSpPr>
          <p:cNvPr id="16395" name="Rectangle 84"/>
          <p:cNvSpPr>
            <a:spLocks noChangeArrowheads="1"/>
          </p:cNvSpPr>
          <p:nvPr/>
        </p:nvSpPr>
        <p:spPr bwMode="auto">
          <a:xfrm>
            <a:off x="0" y="175260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>
            <a:off x="0" y="2133600"/>
            <a:ext cx="217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0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. Bất đẳng thức:</a:t>
            </a:r>
          </a:p>
        </p:txBody>
      </p:sp>
      <p:sp>
        <p:nvSpPr>
          <p:cNvPr id="16397" name="Text Box 86"/>
          <p:cNvSpPr txBox="1">
            <a:spLocks noChangeArrowheads="1"/>
          </p:cNvSpPr>
          <p:nvPr/>
        </p:nvSpPr>
        <p:spPr bwMode="auto">
          <a:xfrm>
            <a:off x="1981200" y="2209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16398" name="Text Box 58"/>
          <p:cNvSpPr txBox="1">
            <a:spLocks noChangeArrowheads="1"/>
          </p:cNvSpPr>
          <p:nvPr/>
        </p:nvSpPr>
        <p:spPr bwMode="auto">
          <a:xfrm>
            <a:off x="0" y="3048000"/>
            <a:ext cx="3806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3. Liªn hÖ giữa thø tù vµ phÐp céng</a:t>
            </a:r>
          </a:p>
        </p:txBody>
      </p:sp>
      <p:sp>
        <p:nvSpPr>
          <p:cNvPr id="16399" name="Rectangle 88"/>
          <p:cNvSpPr>
            <a:spLocks noChangeArrowheads="1"/>
          </p:cNvSpPr>
          <p:nvPr/>
        </p:nvSpPr>
        <p:spPr bwMode="auto">
          <a:xfrm>
            <a:off x="0" y="358140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400" name="Text Box 91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16401" name="Rectangle 93"/>
          <p:cNvSpPr>
            <a:spLocks noChangeArrowheads="1"/>
          </p:cNvSpPr>
          <p:nvPr/>
        </p:nvSpPr>
        <p:spPr bwMode="auto">
          <a:xfrm>
            <a:off x="0" y="464820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402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  <p:sp>
        <p:nvSpPr>
          <p:cNvPr id="16403" name="Text Box 128"/>
          <p:cNvSpPr txBox="1">
            <a:spLocks noChangeArrowheads="1"/>
          </p:cNvSpPr>
          <p:nvPr/>
        </p:nvSpPr>
        <p:spPr bwMode="auto">
          <a:xfrm>
            <a:off x="3810000" y="1066800"/>
            <a:ext cx="5334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?. 4 .Dựa vào thứ tự giữa         và 3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Hãy so sánh   </a:t>
            </a:r>
          </a:p>
        </p:txBody>
      </p:sp>
      <p:graphicFrame>
        <p:nvGraphicFramePr>
          <p:cNvPr id="16404" name="Object 129"/>
          <p:cNvGraphicFramePr>
            <a:graphicFrameLocks noChangeAspect="1"/>
          </p:cNvGraphicFramePr>
          <p:nvPr/>
        </p:nvGraphicFramePr>
        <p:xfrm>
          <a:off x="6248400" y="1066800"/>
          <a:ext cx="533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11" imgW="241091" imgH="215713" progId="Equation.DSMT4">
                  <p:embed/>
                </p:oleObj>
              </mc:Choice>
              <mc:Fallback>
                <p:oleObj name="Equation" r:id="rId11" imgW="241091" imgH="215713" progId="Equation.DSMT4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066800"/>
                        <a:ext cx="533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131"/>
          <p:cNvGraphicFramePr>
            <a:graphicFrameLocks noChangeAspect="1"/>
          </p:cNvGraphicFramePr>
          <p:nvPr/>
        </p:nvGraphicFramePr>
        <p:xfrm>
          <a:off x="5029200" y="1447800"/>
          <a:ext cx="2514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13" imgW="660113" imgH="215806" progId="Equation.DSMT4">
                  <p:embed/>
                </p:oleObj>
              </mc:Choice>
              <mc:Fallback>
                <p:oleObj name="Equation" r:id="rId13" imgW="660113" imgH="215806" progId="Equation.DSMT4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47800"/>
                        <a:ext cx="25146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9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19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7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7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9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9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23" grpId="0"/>
      <p:bldP spid="1977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Stationery"/>
          <p:cNvSpPr>
            <a:spLocks noChangeArrowheads="1"/>
          </p:cNvSpPr>
          <p:nvPr/>
        </p:nvSpPr>
        <p:spPr bwMode="auto">
          <a:xfrm>
            <a:off x="2743200" y="4000500"/>
            <a:ext cx="4191000" cy="1219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52600" y="1871663"/>
            <a:ext cx="838200" cy="762000"/>
          </a:xfrm>
          <a:prstGeom prst="flowChartConnector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AEA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412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52600" y="4248150"/>
            <a:ext cx="838200" cy="762000"/>
          </a:xfrm>
          <a:prstGeom prst="flowChartConnector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AEA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7413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52600" y="5405438"/>
            <a:ext cx="838200" cy="762000"/>
          </a:xfrm>
          <a:prstGeom prst="flowChartConnector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AEA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741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52600" y="3025775"/>
            <a:ext cx="838200" cy="762000"/>
          </a:xfrm>
          <a:prstGeom prst="flowChartConnector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AEA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pic>
        <p:nvPicPr>
          <p:cNvPr id="17415" name="Picture 7" descr="trac nghiem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266700"/>
            <a:ext cx="63150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2743200" y="1600200"/>
            <a:ext cx="4191000" cy="121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743200" y="2819400"/>
            <a:ext cx="41910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8" name="AutoShape 10" descr="Newsprint"/>
          <p:cNvSpPr>
            <a:spLocks noChangeArrowheads="1"/>
          </p:cNvSpPr>
          <p:nvPr/>
        </p:nvSpPr>
        <p:spPr bwMode="auto">
          <a:xfrm>
            <a:off x="2743200" y="5257800"/>
            <a:ext cx="4191000" cy="1219200"/>
          </a:xfrm>
          <a:prstGeom prst="roundRect">
            <a:avLst>
              <a:gd name="adj" fmla="val 16667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819400" y="1676400"/>
          <a:ext cx="3886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7" imgW="710891" imgH="203112" progId="Equation.DSMT4">
                  <p:embed/>
                </p:oleObj>
              </mc:Choice>
              <mc:Fallback>
                <p:oleObj name="Equation" r:id="rId7" imgW="710891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76400"/>
                        <a:ext cx="3886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 descr="Denim"/>
          <p:cNvGraphicFramePr>
            <a:graphicFrameLocks noChangeAspect="1"/>
          </p:cNvGraphicFramePr>
          <p:nvPr/>
        </p:nvGraphicFramePr>
        <p:xfrm>
          <a:off x="3048000" y="2819400"/>
          <a:ext cx="3352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9" imgW="660113" imgH="203112" progId="Equation.DSMT4">
                  <p:embed/>
                </p:oleObj>
              </mc:Choice>
              <mc:Fallback>
                <p:oleObj name="Equation" r:id="rId9" imgW="660113" imgH="203112" progId="Equation.DSMT4">
                  <p:embed/>
                  <p:pic>
                    <p:nvPicPr>
                      <p:cNvPr id="0" name="Object 12" descr="Denim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19400"/>
                        <a:ext cx="3352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1">
                              <a:blip/>
                              <a:srcRect/>
                              <a:tile tx="0" ty="0" sx="100000" sy="100000" flip="none" algn="tl"/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3048000" y="4038600"/>
          <a:ext cx="350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11" imgW="1143000" imgH="203200" progId="Equation.DSMT4">
                  <p:embed/>
                </p:oleObj>
              </mc:Choice>
              <mc:Fallback>
                <p:oleObj name="Equation" r:id="rId11" imgW="1143000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38600"/>
                        <a:ext cx="3505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Mỗi khẳng định sau đúng hay sai? Vì sao?</a:t>
            </a:r>
            <a:endParaRPr lang="en-US" altLang="en-US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3505200" y="5181600"/>
          <a:ext cx="2590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13" imgW="850531" imgH="279279" progId="Equation.DSMT4">
                  <p:embed/>
                </p:oleObj>
              </mc:Choice>
              <mc:Fallback>
                <p:oleObj name="Equation" r:id="rId13" imgW="850531" imgH="27927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81600"/>
                        <a:ext cx="2590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3802063" y="2284413"/>
            <a:ext cx="16113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Sai. Vì 1&lt;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3124200" y="3403600"/>
            <a:ext cx="2719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Đúng. Vì - 6 =- 6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2705100" y="449580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Đúng. Vì 4 &lt; 15, ta cộng cả hai vế với (-8), ta được 4 +(-8)&lt; 15 + (-8)</a:t>
            </a:r>
            <a:r>
              <a:rPr lang="en-US" altLang="en-US" sz="1800" b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2855913" y="5699125"/>
            <a:ext cx="3925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Đúng. Vì x</a:t>
            </a:r>
            <a:r>
              <a:rPr lang="en-US" altLang="en-US" sz="2000" b="1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 0,  với mọi x ta cộng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 vế với 1, ta được x</a:t>
            </a:r>
            <a:r>
              <a:rPr lang="en-US" altLang="en-US" sz="2000" b="1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1" grpId="0"/>
      <p:bldP spid="77853" grpId="0"/>
      <p:bldP spid="778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400" b="1" smtClean="0">
                <a:latin typeface="Times New Roman" panose="02020603050405020304" pitchFamily="18" charset="0"/>
              </a:rPr>
              <a:t>Bài 2</a:t>
            </a:r>
            <a:r>
              <a:rPr lang="en-US" altLang="en-US" sz="1800" smtClean="0">
                <a:latin typeface="Times New Roman" panose="02020603050405020304" pitchFamily="18" charset="0"/>
              </a:rPr>
              <a:t>: Cho a &lt; b, hãy so sánh:</a:t>
            </a:r>
            <a:br>
              <a:rPr lang="en-US" altLang="en-US" sz="1800" smtClean="0">
                <a:latin typeface="Times New Roman" panose="02020603050405020304" pitchFamily="18" charset="0"/>
              </a:rPr>
            </a:br>
            <a:r>
              <a:rPr lang="en-US" altLang="en-US" sz="1800" smtClean="0">
                <a:latin typeface="Times New Roman" panose="02020603050405020304" pitchFamily="18" charset="0"/>
              </a:rPr>
              <a:t>a/ a+1 với b+1  ;    b/  a – 2  với  b - 2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u="sng" smtClean="0">
                <a:latin typeface="Times New Roman" panose="02020603050405020304" pitchFamily="18" charset="0"/>
              </a:rPr>
              <a:t>Bài giải</a:t>
            </a:r>
          </a:p>
          <a:p>
            <a:pPr eaLnBrk="1" hangingPunct="1">
              <a:buFontTx/>
              <a:buNone/>
            </a:pPr>
            <a:r>
              <a:rPr lang="en-US" altLang="en-US" sz="1800" b="1" smtClean="0">
                <a:latin typeface="Times New Roman" panose="02020603050405020304" pitchFamily="18" charset="0"/>
              </a:rPr>
              <a:t>a/ Ta có a &lt; b </a:t>
            </a:r>
          </a:p>
          <a:p>
            <a:pPr eaLnBrk="1" hangingPunct="1">
              <a:buFontTx/>
              <a:buNone/>
            </a:pPr>
            <a:r>
              <a:rPr lang="en-US" altLang="en-US" sz="1800" b="1" smtClean="0">
                <a:latin typeface="Times New Roman" panose="02020603050405020304" pitchFamily="18" charset="0"/>
              </a:rPr>
              <a:t>Áp dụng tính chất của BĐT cộng 1 vào cả  hai vế của bất đẳng thức: a &lt; b</a:t>
            </a:r>
          </a:p>
          <a:p>
            <a:pPr eaLnBrk="1" hangingPunct="1">
              <a:buFontTx/>
              <a:buNone/>
            </a:pPr>
            <a:r>
              <a:rPr lang="en-US" altLang="en-US" sz="1800" b="1" smtClean="0">
                <a:latin typeface="Times New Roman" panose="02020603050405020304" pitchFamily="18" charset="0"/>
              </a:rPr>
              <a:t> Ta suy ra : a +1 &lt; b +1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57200" y="3886200"/>
            <a:ext cx="83820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b/ Ta có a &lt; b </a:t>
            </a:r>
          </a:p>
          <a:p>
            <a:pPr eaLnBrk="1" hangingPunct="1"/>
            <a:r>
              <a:rPr lang="en-US" altLang="en-US" b="1"/>
              <a:t>Áp dụng tính chất của BĐT cộng (-2) vào cả  hai vế của bất đẳng thức: a &lt; b</a:t>
            </a:r>
          </a:p>
          <a:p>
            <a:pPr eaLnBrk="1" hangingPunct="1"/>
            <a:r>
              <a:rPr lang="en-US" altLang="en-US" b="1"/>
              <a:t> Ta suy ra : a +(-2) &lt; b +(-2)</a:t>
            </a:r>
          </a:p>
          <a:p>
            <a:pPr eaLnBrk="1" hangingPunct="1"/>
            <a:r>
              <a:rPr lang="en-US" altLang="en-US" b="1"/>
              <a:t>Hay : a – 2 &lt; b - 2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  <p:bldP spid="337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4"/>
          <p:cNvSpPr txBox="1">
            <a:spLocks noChangeArrowheads="1"/>
          </p:cNvSpPr>
          <p:nvPr/>
        </p:nvSpPr>
        <p:spPr bwMode="auto">
          <a:xfrm>
            <a:off x="2362200" y="18161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kiến thức cần ghi nhớ:</a:t>
            </a:r>
          </a:p>
        </p:txBody>
      </p:sp>
      <p:sp>
        <p:nvSpPr>
          <p:cNvPr id="19459" name="Text Box 15"/>
          <p:cNvSpPr txBox="1">
            <a:spLocks noChangeArrowheads="1"/>
          </p:cNvSpPr>
          <p:nvPr/>
        </p:nvSpPr>
        <p:spPr bwMode="auto">
          <a:xfrm>
            <a:off x="609600" y="2438400"/>
            <a:ext cx="8534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được một hệ thức là một bất đẳng thức.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Nắm vững tính chất về sự liên hệ giữa thứ tự và phép cộng 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các bài tập 3, 4 (SGK- 37) và các bài tập 1,2,3,4,5,6 (SBT – 41,42).</a:t>
            </a:r>
          </a:p>
        </p:txBody>
      </p:sp>
      <p:sp>
        <p:nvSpPr>
          <p:cNvPr id="19460" name="WordArt 23"/>
          <p:cNvSpPr>
            <a:spLocks noChangeArrowheads="1" noChangeShapeType="1" noTextEdit="1"/>
          </p:cNvSpPr>
          <p:nvPr/>
        </p:nvSpPr>
        <p:spPr bwMode="auto">
          <a:xfrm>
            <a:off x="965200" y="139700"/>
            <a:ext cx="51244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Hướng dẫn học ở nhà</a:t>
            </a:r>
            <a:endParaRPr lang="en-GB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4333875" y="762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0" y="6985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1. Nhắc lại về thứ tự trên tập hợp số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343400" y="838200"/>
            <a:ext cx="480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Trên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thực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so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sánh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a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b, </a:t>
            </a:r>
            <a:r>
              <a:rPr lang="en-US" altLang="en-US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xảy</a:t>
            </a:r>
            <a:r>
              <a:rPr lang="en-US" altLang="en-US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ra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những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trường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4104" name="Group 1"/>
          <p:cNvGrpSpPr>
            <a:grpSpLocks/>
          </p:cNvGrpSpPr>
          <p:nvPr/>
        </p:nvGrpSpPr>
        <p:grpSpPr bwMode="auto">
          <a:xfrm>
            <a:off x="4497388" y="1492250"/>
            <a:ext cx="4265612" cy="966788"/>
            <a:chOff x="0" y="1703388"/>
            <a:chExt cx="3505200" cy="966787"/>
          </a:xfrm>
        </p:grpSpPr>
        <p:sp>
          <p:nvSpPr>
            <p:cNvPr id="3099" name="Text Box 59"/>
            <p:cNvSpPr txBox="1">
              <a:spLocks noChangeArrowheads="1"/>
            </p:cNvSpPr>
            <p:nvPr/>
          </p:nvSpPr>
          <p:spPr bwMode="auto">
            <a:xfrm>
              <a:off x="0" y="1703388"/>
              <a:ext cx="35052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a bằng số b, kí hiệu là: a = b.</a:t>
              </a:r>
            </a:p>
          </p:txBody>
        </p:sp>
        <p:sp>
          <p:nvSpPr>
            <p:cNvPr id="3100" name="Text Box 60"/>
            <p:cNvSpPr txBox="1">
              <a:spLocks noChangeArrowheads="1"/>
            </p:cNvSpPr>
            <p:nvPr/>
          </p:nvSpPr>
          <p:spPr bwMode="auto">
            <a:xfrm>
              <a:off x="0" y="1993900"/>
              <a:ext cx="35052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a nhỏ hơn số b, kí hiệu là:a &lt; b.</a:t>
              </a:r>
            </a:p>
          </p:txBody>
        </p:sp>
        <p:sp>
          <p:nvSpPr>
            <p:cNvPr id="3101" name="Text Box 61"/>
            <p:cNvSpPr txBox="1">
              <a:spLocks noChangeArrowheads="1"/>
            </p:cNvSpPr>
            <p:nvPr/>
          </p:nvSpPr>
          <p:spPr bwMode="auto">
            <a:xfrm>
              <a:off x="0" y="2303463"/>
              <a:ext cx="35052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a lớn hơn số b kí hiệu là:a &gt; b.</a:t>
              </a:r>
            </a:p>
          </p:txBody>
        </p:sp>
      </p:grp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343400" y="2500313"/>
            <a:ext cx="4800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Khi biểu diễn các số trên trục số nằm ngang, điểm biểu diễn số nhỏ hơn như thế nào với điểm biểu diễn số lớn hơn?</a:t>
            </a:r>
          </a:p>
        </p:txBody>
      </p:sp>
      <p:grpSp>
        <p:nvGrpSpPr>
          <p:cNvPr id="156734" name="Group 62"/>
          <p:cNvGrpSpPr>
            <a:grpSpLocks/>
          </p:cNvGrpSpPr>
          <p:nvPr/>
        </p:nvGrpSpPr>
        <p:grpSpPr bwMode="auto">
          <a:xfrm>
            <a:off x="4008438" y="3505200"/>
            <a:ext cx="5135562" cy="644525"/>
            <a:chOff x="2392" y="2722"/>
            <a:chExt cx="3235" cy="406"/>
          </a:xfrm>
        </p:grpSpPr>
        <p:sp>
          <p:nvSpPr>
            <p:cNvPr id="3083" name="Line 63"/>
            <p:cNvSpPr>
              <a:spLocks noChangeShapeType="1"/>
            </p:cNvSpPr>
            <p:nvPr/>
          </p:nvSpPr>
          <p:spPr bwMode="auto">
            <a:xfrm>
              <a:off x="2392" y="2776"/>
              <a:ext cx="3235" cy="1"/>
            </a:xfrm>
            <a:prstGeom prst="line">
              <a:avLst/>
            </a:prstGeom>
            <a:noFill/>
            <a:ln w="539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Line 64"/>
            <p:cNvSpPr>
              <a:spLocks noChangeShapeType="1"/>
            </p:cNvSpPr>
            <p:nvPr/>
          </p:nvSpPr>
          <p:spPr bwMode="auto">
            <a:xfrm>
              <a:off x="5514" y="2735"/>
              <a:ext cx="91" cy="41"/>
            </a:xfrm>
            <a:prstGeom prst="line">
              <a:avLst/>
            </a:prstGeom>
            <a:noFill/>
            <a:ln w="539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Line 65"/>
            <p:cNvSpPr>
              <a:spLocks noChangeShapeType="1"/>
            </p:cNvSpPr>
            <p:nvPr/>
          </p:nvSpPr>
          <p:spPr bwMode="auto">
            <a:xfrm flipV="1">
              <a:off x="5514" y="2776"/>
              <a:ext cx="91" cy="40"/>
            </a:xfrm>
            <a:prstGeom prst="line">
              <a:avLst/>
            </a:prstGeom>
            <a:noFill/>
            <a:ln w="539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Rectangle 66"/>
            <p:cNvSpPr>
              <a:spLocks noChangeArrowheads="1"/>
            </p:cNvSpPr>
            <p:nvPr/>
          </p:nvSpPr>
          <p:spPr bwMode="auto">
            <a:xfrm>
              <a:off x="2784" y="2870"/>
              <a:ext cx="1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87" name="Rectangle 67"/>
            <p:cNvSpPr>
              <a:spLocks noChangeArrowheads="1"/>
            </p:cNvSpPr>
            <p:nvPr/>
          </p:nvSpPr>
          <p:spPr bwMode="auto">
            <a:xfrm>
              <a:off x="3120" y="2876"/>
              <a:ext cx="3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-1,3</a:t>
              </a:r>
              <a:endParaRPr lang="en-US" altLang="en-US" sz="1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88" name="Rectangle 68"/>
            <p:cNvSpPr>
              <a:spLocks noChangeArrowheads="1"/>
            </p:cNvSpPr>
            <p:nvPr/>
          </p:nvSpPr>
          <p:spPr bwMode="auto">
            <a:xfrm>
              <a:off x="5185" y="2870"/>
              <a:ext cx="1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089" name="Group 69"/>
            <p:cNvGrpSpPr>
              <a:grpSpLocks/>
            </p:cNvGrpSpPr>
            <p:nvPr/>
          </p:nvGrpSpPr>
          <p:grpSpPr bwMode="auto">
            <a:xfrm>
              <a:off x="2903" y="2722"/>
              <a:ext cx="2328" cy="110"/>
              <a:chOff x="2903" y="2665"/>
              <a:chExt cx="2328" cy="222"/>
            </a:xfrm>
          </p:grpSpPr>
          <p:sp>
            <p:nvSpPr>
              <p:cNvPr id="3094" name="Line 70"/>
              <p:cNvSpPr>
                <a:spLocks noChangeShapeType="1"/>
              </p:cNvSpPr>
              <p:nvPr/>
            </p:nvSpPr>
            <p:spPr bwMode="auto">
              <a:xfrm>
                <a:off x="2903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5" name="Line 71"/>
              <p:cNvSpPr>
                <a:spLocks noChangeShapeType="1"/>
              </p:cNvSpPr>
              <p:nvPr/>
            </p:nvSpPr>
            <p:spPr bwMode="auto">
              <a:xfrm>
                <a:off x="3323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Line 72"/>
              <p:cNvSpPr>
                <a:spLocks noChangeShapeType="1"/>
              </p:cNvSpPr>
              <p:nvPr/>
            </p:nvSpPr>
            <p:spPr bwMode="auto">
              <a:xfrm>
                <a:off x="5230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Line 73"/>
              <p:cNvSpPr>
                <a:spLocks noChangeShapeType="1"/>
              </p:cNvSpPr>
              <p:nvPr/>
            </p:nvSpPr>
            <p:spPr bwMode="auto">
              <a:xfrm>
                <a:off x="4424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Line 74"/>
              <p:cNvSpPr>
                <a:spLocks noChangeShapeType="1"/>
              </p:cNvSpPr>
              <p:nvPr/>
            </p:nvSpPr>
            <p:spPr bwMode="auto">
              <a:xfrm>
                <a:off x="3834" y="2665"/>
                <a:ext cx="1" cy="222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0" name="Rectangle 75"/>
            <p:cNvSpPr>
              <a:spLocks noChangeArrowheads="1"/>
            </p:cNvSpPr>
            <p:nvPr/>
          </p:nvSpPr>
          <p:spPr bwMode="auto">
            <a:xfrm>
              <a:off x="3785" y="2870"/>
              <a:ext cx="1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sz="1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091" name="Group 76"/>
            <p:cNvGrpSpPr>
              <a:grpSpLocks/>
            </p:cNvGrpSpPr>
            <p:nvPr/>
          </p:nvGrpSpPr>
          <p:grpSpPr bwMode="auto">
            <a:xfrm>
              <a:off x="4285" y="2870"/>
              <a:ext cx="211" cy="252"/>
              <a:chOff x="4285" y="2900"/>
              <a:chExt cx="211" cy="252"/>
            </a:xfrm>
          </p:grpSpPr>
          <p:sp>
            <p:nvSpPr>
              <p:cNvPr id="3092" name="Rectangle 77"/>
              <p:cNvSpPr>
                <a:spLocks noChangeArrowheads="1"/>
              </p:cNvSpPr>
              <p:nvPr/>
            </p:nvSpPr>
            <p:spPr bwMode="auto">
              <a:xfrm>
                <a:off x="4386" y="2900"/>
                <a:ext cx="10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6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16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3" name="Freeform 78"/>
              <p:cNvSpPr>
                <a:spLocks/>
              </p:cNvSpPr>
              <p:nvPr/>
            </p:nvSpPr>
            <p:spPr bwMode="auto">
              <a:xfrm>
                <a:off x="4285" y="2928"/>
                <a:ext cx="211" cy="193"/>
              </a:xfrm>
              <a:custGeom>
                <a:avLst/>
                <a:gdLst>
                  <a:gd name="T0" fmla="*/ 0 w 30"/>
                  <a:gd name="T1" fmla="*/ 1841757928 h 31"/>
                  <a:gd name="T2" fmla="*/ 886332677 w 30"/>
                  <a:gd name="T3" fmla="*/ 1841757928 h 31"/>
                  <a:gd name="T4" fmla="*/ 2066334971 w 30"/>
                  <a:gd name="T5" fmla="*/ 2147483647 h 31"/>
                  <a:gd name="T6" fmla="*/ 2147483647 w 30"/>
                  <a:gd name="T7" fmla="*/ 0 h 31"/>
                  <a:gd name="T8" fmla="*/ 2147483647 w 30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1">
                    <a:moveTo>
                      <a:pt x="0" y="21"/>
                    </a:moveTo>
                    <a:lnTo>
                      <a:pt x="3" y="21"/>
                    </a:lnTo>
                    <a:lnTo>
                      <a:pt x="7" y="31"/>
                    </a:lnTo>
                    <a:lnTo>
                      <a:pt x="15" y="0"/>
                    </a:lnTo>
                    <a:lnTo>
                      <a:pt x="30" y="0"/>
                    </a:lnTo>
                  </a:path>
                </a:pathLst>
              </a:custGeom>
              <a:noFill/>
              <a:ln w="27051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4362450" y="4419600"/>
            <a:ext cx="4781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Khi biểu diễn các số trên trục số nằm ngang, điểm biểu diễn số nhỏ hơn ở bên trái điểm biểu diễn số lớn hơn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5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8" grpId="0"/>
      <p:bldP spid="4108" grpId="1"/>
      <p:bldP spid="4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"/>
          <p:cNvSpPr>
            <a:spLocks noChangeArrowheads="1"/>
          </p:cNvSpPr>
          <p:nvPr/>
        </p:nvSpPr>
        <p:spPr bwMode="auto">
          <a:xfrm>
            <a:off x="0" y="215741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2"/>
          <p:cNvSpPr>
            <a:spLocks noChangeArrowheads="1"/>
          </p:cNvSpPr>
          <p:nvPr/>
        </p:nvSpPr>
        <p:spPr bwMode="auto">
          <a:xfrm>
            <a:off x="0" y="4213225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025" name="Group 41"/>
          <p:cNvGrpSpPr>
            <a:grpSpLocks/>
          </p:cNvGrpSpPr>
          <p:nvPr/>
        </p:nvGrpSpPr>
        <p:grpSpPr bwMode="auto">
          <a:xfrm>
            <a:off x="1447800" y="381000"/>
            <a:ext cx="5867400" cy="2171700"/>
            <a:chOff x="2064" y="1488"/>
            <a:chExt cx="3696" cy="1368"/>
          </a:xfrm>
        </p:grpSpPr>
        <p:sp>
          <p:nvSpPr>
            <p:cNvPr id="4106" name="Text Box 37" descr="Pink tissue paper"/>
            <p:cNvSpPr txBox="1">
              <a:spLocks noChangeArrowheads="1"/>
            </p:cNvSpPr>
            <p:nvPr/>
          </p:nvSpPr>
          <p:spPr bwMode="auto">
            <a:xfrm>
              <a:off x="2064" y="1488"/>
              <a:ext cx="3696" cy="13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?1 Điền dấu thích hợp vào (=, &lt;, &gt;) vào ô trống: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 1,53	 	1,8	    b) –2,37	    –2,41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c) 			    d)  </a:t>
              </a:r>
              <a:endParaRPr lang="en-US" altLang="en-US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107" name="Object 29"/>
            <p:cNvGraphicFramePr>
              <a:graphicFrameLocks noChangeAspect="1"/>
            </p:cNvGraphicFramePr>
            <p:nvPr/>
          </p:nvGraphicFramePr>
          <p:xfrm>
            <a:off x="2304" y="2127"/>
            <a:ext cx="912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Equation" r:id="rId4" imgW="1168400" imgH="596900" progId="Equation.DSMT4">
                    <p:embed/>
                  </p:oleObj>
                </mc:Choice>
                <mc:Fallback>
                  <p:oleObj name="Equation" r:id="rId4" imgW="1168400" imgH="5969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127"/>
                          <a:ext cx="912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" name="Object 28"/>
            <p:cNvGraphicFramePr>
              <a:graphicFrameLocks noChangeAspect="1"/>
            </p:cNvGraphicFramePr>
            <p:nvPr/>
          </p:nvGraphicFramePr>
          <p:xfrm>
            <a:off x="4356" y="2112"/>
            <a:ext cx="68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6" imgW="825500" imgH="596900" progId="Equation.DSMT4">
                    <p:embed/>
                  </p:oleObj>
                </mc:Choice>
                <mc:Fallback>
                  <p:oleObj name="Equation" r:id="rId6" imgW="825500" imgH="59690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6" y="2112"/>
                          <a:ext cx="684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9" name="Rectangle 38"/>
            <p:cNvSpPr>
              <a:spLocks noChangeArrowheads="1"/>
            </p:cNvSpPr>
            <p:nvPr/>
          </p:nvSpPr>
          <p:spPr bwMode="auto">
            <a:xfrm>
              <a:off x="2850" y="1776"/>
              <a:ext cx="222" cy="192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0" name="Rectangle 39"/>
            <p:cNvSpPr>
              <a:spLocks noChangeArrowheads="1"/>
            </p:cNvSpPr>
            <p:nvPr/>
          </p:nvSpPr>
          <p:spPr bwMode="auto">
            <a:xfrm>
              <a:off x="4861" y="1776"/>
              <a:ext cx="227" cy="192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2667000" y="6858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5876925" y="67627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2452688" y="1404938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5319713" y="137636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4105" name="Rectangle 14"/>
          <p:cNvSpPr>
            <a:spLocks noChangeArrowheads="1"/>
          </p:cNvSpPr>
          <p:nvPr/>
        </p:nvSpPr>
        <p:spPr bwMode="auto">
          <a:xfrm>
            <a:off x="304800" y="331788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sz="2400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  <a:r>
              <a:rPr lang="vi-VN" altLang="en-US" sz="2000" b="1">
                <a:cs typeface="Times New Roman" panose="02020603050405020304" pitchFamily="18" charset="0"/>
              </a:rPr>
              <a:t>.</a:t>
            </a:r>
            <a:endParaRPr lang="en-US" altLang="en-US" sz="2000" b="1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decel="100000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decel="100000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7" grpId="0"/>
      <p:bldP spid="42027" grpId="1"/>
      <p:bldP spid="42028" grpId="0"/>
      <p:bldP spid="42028" grpId="1"/>
      <p:bldP spid="42029" grpId="0"/>
      <p:bldP spid="42029" grpId="1"/>
      <p:bldP spid="42030" grpId="0"/>
      <p:bldP spid="420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62" name="AutoShape 78"/>
          <p:cNvSpPr>
            <a:spLocks noChangeArrowheads="1"/>
          </p:cNvSpPr>
          <p:nvPr/>
        </p:nvSpPr>
        <p:spPr bwMode="auto">
          <a:xfrm>
            <a:off x="3635375" y="1828800"/>
            <a:ext cx="1762125" cy="685800"/>
          </a:xfrm>
          <a:prstGeom prst="flowChartAlternateProcess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b</a:t>
            </a:r>
          </a:p>
        </p:txBody>
      </p:sp>
      <p:sp>
        <p:nvSpPr>
          <p:cNvPr id="246863" name="AutoShape 79"/>
          <p:cNvSpPr>
            <a:spLocks noChangeArrowheads="1"/>
          </p:cNvSpPr>
          <p:nvPr/>
        </p:nvSpPr>
        <p:spPr bwMode="auto">
          <a:xfrm>
            <a:off x="5486400" y="1828800"/>
            <a:ext cx="1762125" cy="685800"/>
          </a:xfrm>
          <a:prstGeom prst="flowChartAlternateProcess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&lt; b</a:t>
            </a:r>
          </a:p>
        </p:txBody>
      </p:sp>
      <p:sp>
        <p:nvSpPr>
          <p:cNvPr id="246864" name="AutoShape 80"/>
          <p:cNvSpPr>
            <a:spLocks noChangeArrowheads="1"/>
          </p:cNvSpPr>
          <p:nvPr/>
        </p:nvSpPr>
        <p:spPr bwMode="auto">
          <a:xfrm>
            <a:off x="7346950" y="1828800"/>
            <a:ext cx="1762125" cy="685800"/>
          </a:xfrm>
          <a:prstGeom prst="flowChartAlternateProcess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&gt; b</a:t>
            </a:r>
          </a:p>
        </p:txBody>
      </p:sp>
      <p:sp>
        <p:nvSpPr>
          <p:cNvPr id="5125" name="Text Box 82"/>
          <p:cNvSpPr txBox="1">
            <a:spLocks noChangeArrowheads="1"/>
          </p:cNvSpPr>
          <p:nvPr/>
        </p:nvSpPr>
        <p:spPr bwMode="auto">
          <a:xfrm>
            <a:off x="3581400" y="838200"/>
            <a:ext cx="556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số a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nhỏ hơn số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46867" name="AutoShape 83"/>
          <p:cNvSpPr>
            <a:spLocks noChangeArrowheads="1"/>
          </p:cNvSpPr>
          <p:nvPr/>
        </p:nvSpPr>
        <p:spPr bwMode="auto">
          <a:xfrm>
            <a:off x="5524500" y="1757363"/>
            <a:ext cx="1762125" cy="685800"/>
          </a:xfrm>
          <a:prstGeom prst="flowChartAlternateProcess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≥ b</a:t>
            </a:r>
          </a:p>
        </p:txBody>
      </p:sp>
      <p:sp>
        <p:nvSpPr>
          <p:cNvPr id="246868" name="Text Box 84"/>
          <p:cNvSpPr txBox="1">
            <a:spLocks noChangeArrowheads="1"/>
          </p:cNvSpPr>
          <p:nvPr/>
        </p:nvSpPr>
        <p:spPr bwMode="auto">
          <a:xfrm>
            <a:off x="3559175" y="2500313"/>
            <a:ext cx="562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gọn là: số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lớn hơn hoặc bằng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46869" name="Text Box 85"/>
          <p:cNvSpPr txBox="1">
            <a:spLocks noChangeArrowheads="1"/>
          </p:cNvSpPr>
          <p:nvPr/>
        </p:nvSpPr>
        <p:spPr bwMode="auto">
          <a:xfrm>
            <a:off x="3733800" y="2900363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mọi x thì ta có: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</a:t>
            </a:r>
            <a:r>
              <a:rPr lang="en-US" altLang="en-US" sz="20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0</a:t>
            </a:r>
          </a:p>
        </p:txBody>
      </p:sp>
      <p:sp>
        <p:nvSpPr>
          <p:cNvPr id="246870" name="Text Box 86"/>
          <p:cNvSpPr txBox="1">
            <a:spLocks noChangeArrowheads="1"/>
          </p:cNvSpPr>
          <p:nvPr/>
        </p:nvSpPr>
        <p:spPr bwMode="auto">
          <a:xfrm>
            <a:off x="3886200" y="3252788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c là số không âm thì ta viết: c ≥ 0</a:t>
            </a:r>
          </a:p>
        </p:txBody>
      </p:sp>
      <p:sp>
        <p:nvSpPr>
          <p:cNvPr id="246871" name="AutoShape 87"/>
          <p:cNvSpPr>
            <a:spLocks noChangeArrowheads="1"/>
          </p:cNvSpPr>
          <p:nvPr/>
        </p:nvSpPr>
        <p:spPr bwMode="auto">
          <a:xfrm>
            <a:off x="3644900" y="4095750"/>
            <a:ext cx="1762125" cy="685800"/>
          </a:xfrm>
          <a:prstGeom prst="flowChartAlternateProcess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b</a:t>
            </a:r>
          </a:p>
        </p:txBody>
      </p:sp>
      <p:sp>
        <p:nvSpPr>
          <p:cNvPr id="246872" name="AutoShape 88"/>
          <p:cNvSpPr>
            <a:spLocks noChangeArrowheads="1"/>
          </p:cNvSpPr>
          <p:nvPr/>
        </p:nvSpPr>
        <p:spPr bwMode="auto">
          <a:xfrm>
            <a:off x="5495925" y="4052888"/>
            <a:ext cx="1762125" cy="685800"/>
          </a:xfrm>
          <a:prstGeom prst="flowChartAlternateProcess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&lt; b</a:t>
            </a:r>
          </a:p>
        </p:txBody>
      </p:sp>
      <p:sp>
        <p:nvSpPr>
          <p:cNvPr id="246873" name="AutoShape 89"/>
          <p:cNvSpPr>
            <a:spLocks noChangeArrowheads="1"/>
          </p:cNvSpPr>
          <p:nvPr/>
        </p:nvSpPr>
        <p:spPr bwMode="auto">
          <a:xfrm>
            <a:off x="7356475" y="4067175"/>
            <a:ext cx="1762125" cy="685800"/>
          </a:xfrm>
          <a:prstGeom prst="flowChartAlternateProcess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&gt; b</a:t>
            </a:r>
          </a:p>
        </p:txBody>
      </p:sp>
      <p:sp>
        <p:nvSpPr>
          <p:cNvPr id="246874" name="Text Box 90"/>
          <p:cNvSpPr txBox="1">
            <a:spLocks noChangeArrowheads="1"/>
          </p:cNvSpPr>
          <p:nvPr/>
        </p:nvSpPr>
        <p:spPr bwMode="auto">
          <a:xfrm>
            <a:off x="3276600" y="3657600"/>
            <a:ext cx="556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số a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 lớn hơn số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46876" name="AutoShape 92"/>
          <p:cNvSpPr>
            <a:spLocks noChangeArrowheads="1"/>
          </p:cNvSpPr>
          <p:nvPr/>
        </p:nvSpPr>
        <p:spPr bwMode="auto">
          <a:xfrm>
            <a:off x="5495925" y="4081463"/>
            <a:ext cx="1762125" cy="685800"/>
          </a:xfrm>
          <a:prstGeom prst="flowChartAlternateProcess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≤ b</a:t>
            </a:r>
          </a:p>
        </p:txBody>
      </p:sp>
      <p:sp>
        <p:nvSpPr>
          <p:cNvPr id="246877" name="Text Box 93"/>
          <p:cNvSpPr txBox="1">
            <a:spLocks noChangeArrowheads="1"/>
          </p:cNvSpPr>
          <p:nvPr/>
        </p:nvSpPr>
        <p:spPr bwMode="auto">
          <a:xfrm>
            <a:off x="3568700" y="4816475"/>
            <a:ext cx="562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gọn là: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nhỏ hơn hoặc bằng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</p:txBody>
      </p:sp>
      <p:sp>
        <p:nvSpPr>
          <p:cNvPr id="246878" name="Text Box 94"/>
          <p:cNvSpPr txBox="1">
            <a:spLocks noChangeArrowheads="1"/>
          </p:cNvSpPr>
          <p:nvPr/>
        </p:nvSpPr>
        <p:spPr bwMode="auto">
          <a:xfrm>
            <a:off x="3657600" y="53340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mọi x thì ta có :</a:t>
            </a:r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</a:t>
            </a:r>
            <a:r>
              <a:rPr lang="en-US" altLang="en-US" sz="1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0</a:t>
            </a:r>
          </a:p>
        </p:txBody>
      </p:sp>
      <p:sp>
        <p:nvSpPr>
          <p:cNvPr id="246879" name="Text Box 95"/>
          <p:cNvSpPr txBox="1">
            <a:spLocks noChangeArrowheads="1"/>
          </p:cNvSpPr>
          <p:nvPr/>
        </p:nvSpPr>
        <p:spPr bwMode="auto">
          <a:xfrm>
            <a:off x="4419600" y="5957888"/>
            <a:ext cx="441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y không lớn hơn 3 thì ta viết: y ≤ 3</a:t>
            </a:r>
          </a:p>
        </p:txBody>
      </p:sp>
      <p:sp>
        <p:nvSpPr>
          <p:cNvPr id="5138" name="Text Box 30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5139" name="Line 33"/>
          <p:cNvSpPr>
            <a:spLocks noChangeShapeType="1"/>
          </p:cNvSpPr>
          <p:nvPr/>
        </p:nvSpPr>
        <p:spPr bwMode="auto">
          <a:xfrm>
            <a:off x="3505200" y="1143000"/>
            <a:ext cx="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Text Box 34"/>
          <p:cNvSpPr txBox="1">
            <a:spLocks noChangeArrowheads="1"/>
          </p:cNvSpPr>
          <p:nvPr/>
        </p:nvSpPr>
        <p:spPr bwMode="auto">
          <a:xfrm>
            <a:off x="0" y="6985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1. Nhắc lại về thứ tự trên tập hợp số</a:t>
            </a:r>
          </a:p>
        </p:txBody>
      </p:sp>
      <p:sp>
        <p:nvSpPr>
          <p:cNvPr id="5141" name="Rectangle 35"/>
          <p:cNvSpPr>
            <a:spLocks noChangeArrowheads="1"/>
          </p:cNvSpPr>
          <p:nvPr/>
        </p:nvSpPr>
        <p:spPr bwMode="auto">
          <a:xfrm>
            <a:off x="103188" y="111760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42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6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6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61111E-6 3.33333E-6 L 0.20608 3.33333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5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61111E-6 3.33333E-6 L -0.19983 3.33333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4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7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39" dur="200"/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200"/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200"/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44" dur="200"/>
                                        <p:tgtEl>
                                          <p:spTgt spid="2468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200"/>
                                        <p:tgtEl>
                                          <p:spTgt spid="246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200"/>
                                        <p:tgtEl>
                                          <p:spTgt spid="246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300"/>
                                        <p:tgtEl>
                                          <p:spTgt spid="2468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300"/>
                                        <p:tgtEl>
                                          <p:spTgt spid="2468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300"/>
                                        <p:tgtEl>
                                          <p:spTgt spid="2468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46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46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46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7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24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60"/>
                            </p:stCondLst>
                            <p:childTnLst>
                              <p:par>
                                <p:cTn id="99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72222E-6 1.11111E-6 L 0.1967 1.11111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46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102" presetID="27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03" dur="200"/>
                                        <p:tgtEl>
                                          <p:spTgt spid="246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200"/>
                                        <p:tgtEl>
                                          <p:spTgt spid="246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200"/>
                                        <p:tgtEl>
                                          <p:spTgt spid="246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7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08" dur="200"/>
                                        <p:tgtEl>
                                          <p:spTgt spid="2468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200"/>
                                        <p:tgtEl>
                                          <p:spTgt spid="246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200"/>
                                        <p:tgtEl>
                                          <p:spTgt spid="246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300"/>
                                        <p:tgtEl>
                                          <p:spTgt spid="246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300"/>
                                        <p:tgtEl>
                                          <p:spTgt spid="246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300"/>
                                        <p:tgtEl>
                                          <p:spTgt spid="246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26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62" grpId="0" animBg="1"/>
      <p:bldP spid="246862" grpId="1" animBg="1"/>
      <p:bldP spid="246863" grpId="0" animBg="1"/>
      <p:bldP spid="246864" grpId="0" animBg="1"/>
      <p:bldP spid="246864" grpId="1" animBg="1"/>
      <p:bldP spid="246867" grpId="0" animBg="1"/>
      <p:bldP spid="246868" grpId="0"/>
      <p:bldP spid="246869" grpId="0"/>
      <p:bldP spid="246870" grpId="0"/>
      <p:bldP spid="246871" grpId="0" animBg="1"/>
      <p:bldP spid="246872" grpId="0" animBg="1"/>
      <p:bldP spid="246873" grpId="0" animBg="1"/>
      <p:bldP spid="246873" grpId="1" animBg="1"/>
      <p:bldP spid="246873" grpId="2" animBg="1"/>
      <p:bldP spid="246874" grpId="0"/>
      <p:bldP spid="246877" grpId="0"/>
      <p:bldP spid="246878" grpId="0"/>
      <p:bldP spid="2468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06" name="Group 86"/>
          <p:cNvGrpSpPr>
            <a:grpSpLocks/>
          </p:cNvGrpSpPr>
          <p:nvPr/>
        </p:nvGrpSpPr>
        <p:grpSpPr bwMode="auto">
          <a:xfrm>
            <a:off x="4191000" y="1219200"/>
            <a:ext cx="4953000" cy="1310866"/>
            <a:chOff x="-45" y="1643"/>
            <a:chExt cx="2304" cy="990"/>
          </a:xfrm>
        </p:grpSpPr>
        <p:sp>
          <p:nvSpPr>
            <p:cNvPr id="6158" name="Text Box 82"/>
            <p:cNvSpPr txBox="1">
              <a:spLocks noChangeArrowheads="1"/>
            </p:cNvSpPr>
            <p:nvPr/>
          </p:nvSpPr>
          <p:spPr bwMode="auto">
            <a:xfrm>
              <a:off x="-45" y="1643"/>
              <a:ext cx="2304" cy="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 &lt; b </a:t>
              </a:r>
            </a:p>
            <a:p>
              <a:pPr eaLnBrk="1" hangingPunct="1">
                <a:lnSpc>
                  <a:spcPct val="8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hay                                      )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bất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đẳng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vế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trái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, b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vế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bất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đẳng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eaLnBrk="1" hangingPunct="1">
                <a:lnSpc>
                  <a:spcPct val="85000"/>
                </a:lnSpc>
                <a:spcBef>
                  <a:spcPct val="50000"/>
                </a:spcBef>
                <a:buFontTx/>
                <a:buNone/>
              </a:pPr>
              <a:endPara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159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4068336"/>
                </p:ext>
              </p:extLst>
            </p:nvPr>
          </p:nvGraphicFramePr>
          <p:xfrm>
            <a:off x="223" y="1694"/>
            <a:ext cx="1008" cy="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3" imgW="1104900" imgH="431800" progId="Equation.DSMT4">
                    <p:embed/>
                  </p:oleObj>
                </mc:Choice>
                <mc:Fallback>
                  <p:oleObj name="Equation" r:id="rId3" imgW="1104900" imgH="431800" progId="Equation.DSMT4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" y="1694"/>
                          <a:ext cx="1008" cy="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416" name="Text Box 96"/>
          <p:cNvSpPr txBox="1">
            <a:spLocks noChangeArrowheads="1"/>
          </p:cNvSpPr>
          <p:nvPr/>
        </p:nvSpPr>
        <p:spPr bwMode="auto">
          <a:xfrm>
            <a:off x="3962400" y="3962400"/>
            <a:ext cx="54864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Ví dụ1: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 đẳng thức : 7 + (-3) &gt; -5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Vế trái là: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Vế phải là:	</a:t>
            </a:r>
          </a:p>
        </p:txBody>
      </p:sp>
      <p:sp>
        <p:nvSpPr>
          <p:cNvPr id="184417" name="Text Box 97"/>
          <p:cNvSpPr txBox="1">
            <a:spLocks noChangeArrowheads="1"/>
          </p:cNvSpPr>
          <p:nvPr/>
        </p:nvSpPr>
        <p:spPr bwMode="auto">
          <a:xfrm>
            <a:off x="3962400" y="51054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 đẳng thức: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+ (-3) &gt; -5</a:t>
            </a:r>
          </a:p>
        </p:txBody>
      </p:sp>
      <p:sp>
        <p:nvSpPr>
          <p:cNvPr id="184418" name="Text Box 98"/>
          <p:cNvSpPr txBox="1">
            <a:spLocks noChangeArrowheads="1"/>
          </p:cNvSpPr>
          <p:nvPr/>
        </p:nvSpPr>
        <p:spPr bwMode="auto">
          <a:xfrm>
            <a:off x="4648200" y="44958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+ (-3)</a:t>
            </a:r>
          </a:p>
        </p:txBody>
      </p:sp>
      <p:sp>
        <p:nvSpPr>
          <p:cNvPr id="184419" name="Text Box 99"/>
          <p:cNvSpPr txBox="1">
            <a:spLocks noChangeArrowheads="1"/>
          </p:cNvSpPr>
          <p:nvPr/>
        </p:nvSpPr>
        <p:spPr bwMode="auto">
          <a:xfrm>
            <a:off x="7620000" y="4572000"/>
            <a:ext cx="203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191000" y="685800"/>
            <a:ext cx="76200" cy="61722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0" y="6096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1. Nhắc lại về thứ tự trên tập hợp số</a:t>
            </a:r>
          </a:p>
        </p:txBody>
      </p:sp>
      <p:sp>
        <p:nvSpPr>
          <p:cNvPr id="6154" name="Rectangle 26"/>
          <p:cNvSpPr>
            <a:spLocks noChangeArrowheads="1"/>
          </p:cNvSpPr>
          <p:nvPr/>
        </p:nvSpPr>
        <p:spPr bwMode="auto">
          <a:xfrm>
            <a:off x="103188" y="1017588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155" name="Text Box 27"/>
          <p:cNvSpPr txBox="1">
            <a:spLocks noChangeArrowheads="1"/>
          </p:cNvSpPr>
          <p:nvPr/>
        </p:nvSpPr>
        <p:spPr bwMode="auto">
          <a:xfrm>
            <a:off x="-38100" y="1395413"/>
            <a:ext cx="247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2. Bất đẳng thức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981200" y="1447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6157" name="WordArt 33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21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84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" fill="hold"/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35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4104E-6 L -0.04218 0.16508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8" y="8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4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" fill="hold"/>
                                        <p:tgtEl>
                                          <p:spTgt spid="18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620"/>
                            </p:stCondLst>
                            <p:childTnLst>
                              <p:par>
                                <p:cTn id="44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48555E-6 L -0.14253 0.2406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84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12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2000"/>
                                        <p:tgtEl>
                                          <p:spTgt spid="184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6" grpId="0"/>
      <p:bldP spid="184417" grpId="0"/>
      <p:bldP spid="184417" grpId="1"/>
      <p:bldP spid="184417" grpId="2"/>
      <p:bldP spid="184418" grpId="0"/>
      <p:bldP spid="184418" grpId="1"/>
      <p:bldP spid="184418" grpId="2"/>
      <p:bldP spid="184419" grpId="0"/>
      <p:bldP spid="184419" grpId="1"/>
      <p:bldP spid="184419" grpId="2"/>
      <p:bldP spid="9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657600" y="1057275"/>
            <a:ext cx="0" cy="58007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0" y="698500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1. Nhắc lại về thứ tự trên tập hợp số</a:t>
            </a:r>
          </a:p>
        </p:txBody>
      </p:sp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103188" y="1017588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174" name="Text Box 15"/>
          <p:cNvSpPr txBox="1">
            <a:spLocks noChangeArrowheads="1"/>
          </p:cNvSpPr>
          <p:nvPr/>
        </p:nvSpPr>
        <p:spPr bwMode="auto">
          <a:xfrm>
            <a:off x="-38100" y="1395413"/>
            <a:ext cx="247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2. </a:t>
            </a:r>
            <a:r>
              <a:rPr lang="en-US" altLang="en-US" b="1">
                <a:cs typeface="Times New Roman" panose="02020603050405020304" pitchFamily="18" charset="0"/>
              </a:rPr>
              <a:t>Bất đẳng thức</a:t>
            </a:r>
          </a:p>
        </p:txBody>
      </p:sp>
      <p:sp>
        <p:nvSpPr>
          <p:cNvPr id="7175" name="Text Box 16"/>
          <p:cNvSpPr txBox="1">
            <a:spLocks noChangeArrowheads="1"/>
          </p:cNvSpPr>
          <p:nvPr/>
        </p:nvSpPr>
        <p:spPr bwMode="auto">
          <a:xfrm>
            <a:off x="1981200" y="1447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0" y="1743075"/>
            <a:ext cx="3733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3. Liên hệ giữa thứ tự và phép cộng</a:t>
            </a:r>
          </a:p>
        </p:txBody>
      </p:sp>
      <p:sp>
        <p:nvSpPr>
          <p:cNvPr id="7177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09" name="Oval 65"/>
          <p:cNvSpPr>
            <a:spLocks noChangeArrowheads="1"/>
          </p:cNvSpPr>
          <p:nvPr/>
        </p:nvSpPr>
        <p:spPr bwMode="auto">
          <a:xfrm>
            <a:off x="4354513" y="3036888"/>
            <a:ext cx="1524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410" name="Oval 66"/>
          <p:cNvSpPr>
            <a:spLocks noChangeArrowheads="1"/>
          </p:cNvSpPr>
          <p:nvPr/>
        </p:nvSpPr>
        <p:spPr bwMode="auto">
          <a:xfrm>
            <a:off x="6783388" y="3036888"/>
            <a:ext cx="1524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412" name="AutoShape 68"/>
          <p:cNvSpPr>
            <a:spLocks noChangeArrowheads="1"/>
          </p:cNvSpPr>
          <p:nvPr/>
        </p:nvSpPr>
        <p:spPr bwMode="auto">
          <a:xfrm>
            <a:off x="5334000" y="34290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&lt; 2</a:t>
            </a:r>
          </a:p>
        </p:txBody>
      </p:sp>
      <p:grpSp>
        <p:nvGrpSpPr>
          <p:cNvPr id="8197" name="Group 84"/>
          <p:cNvGrpSpPr>
            <a:grpSpLocks noChangeAspect="1"/>
          </p:cNvGrpSpPr>
          <p:nvPr/>
        </p:nvGrpSpPr>
        <p:grpSpPr bwMode="auto">
          <a:xfrm>
            <a:off x="3505200" y="2438400"/>
            <a:ext cx="5575300" cy="1066800"/>
            <a:chOff x="2208" y="1536"/>
            <a:chExt cx="3512" cy="672"/>
          </a:xfrm>
        </p:grpSpPr>
        <p:sp>
          <p:nvSpPr>
            <p:cNvPr id="8207" name="AutoShape 83"/>
            <p:cNvSpPr>
              <a:spLocks noChangeAspect="1" noChangeArrowheads="1" noTextEdit="1"/>
            </p:cNvSpPr>
            <p:nvPr/>
          </p:nvSpPr>
          <p:spPr bwMode="auto">
            <a:xfrm>
              <a:off x="2208" y="1536"/>
              <a:ext cx="350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Line 85"/>
            <p:cNvSpPr>
              <a:spLocks noChangeShapeType="1"/>
            </p:cNvSpPr>
            <p:nvPr/>
          </p:nvSpPr>
          <p:spPr bwMode="auto">
            <a:xfrm>
              <a:off x="2298" y="1968"/>
              <a:ext cx="3422" cy="1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9" name="Line 86"/>
            <p:cNvSpPr>
              <a:spLocks noChangeShapeType="1"/>
            </p:cNvSpPr>
            <p:nvPr/>
          </p:nvSpPr>
          <p:spPr bwMode="auto">
            <a:xfrm>
              <a:off x="5644" y="1930"/>
              <a:ext cx="60" cy="38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0" name="Line 87"/>
            <p:cNvSpPr>
              <a:spLocks noChangeShapeType="1"/>
            </p:cNvSpPr>
            <p:nvPr/>
          </p:nvSpPr>
          <p:spPr bwMode="auto">
            <a:xfrm flipV="1">
              <a:off x="5644" y="1968"/>
              <a:ext cx="60" cy="38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1" name="Line 88"/>
            <p:cNvSpPr>
              <a:spLocks noChangeShapeType="1"/>
            </p:cNvSpPr>
            <p:nvPr/>
          </p:nvSpPr>
          <p:spPr bwMode="auto">
            <a:xfrm>
              <a:off x="3795" y="188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2" name="Rectangle 89"/>
            <p:cNvSpPr>
              <a:spLocks noChangeArrowheads="1"/>
            </p:cNvSpPr>
            <p:nvPr/>
          </p:nvSpPr>
          <p:spPr bwMode="auto">
            <a:xfrm>
              <a:off x="3749" y="1642"/>
              <a:ext cx="1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3" name="Line 90"/>
            <p:cNvSpPr>
              <a:spLocks noChangeShapeType="1"/>
            </p:cNvSpPr>
            <p:nvPr/>
          </p:nvSpPr>
          <p:spPr bwMode="auto">
            <a:xfrm>
              <a:off x="2531" y="188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Rectangle 91"/>
            <p:cNvSpPr>
              <a:spLocks noChangeArrowheads="1"/>
            </p:cNvSpPr>
            <p:nvPr/>
          </p:nvSpPr>
          <p:spPr bwMode="auto">
            <a:xfrm>
              <a:off x="2419" y="1632"/>
              <a:ext cx="16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5" name="Line 92"/>
            <p:cNvSpPr>
              <a:spLocks noChangeShapeType="1"/>
            </p:cNvSpPr>
            <p:nvPr/>
          </p:nvSpPr>
          <p:spPr bwMode="auto">
            <a:xfrm>
              <a:off x="2787" y="188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6" name="Rectangle 93"/>
            <p:cNvSpPr>
              <a:spLocks noChangeArrowheads="1"/>
            </p:cNvSpPr>
            <p:nvPr/>
          </p:nvSpPr>
          <p:spPr bwMode="auto">
            <a:xfrm>
              <a:off x="2682" y="1632"/>
              <a:ext cx="16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7" name="Line 94"/>
            <p:cNvSpPr>
              <a:spLocks noChangeShapeType="1"/>
            </p:cNvSpPr>
            <p:nvPr/>
          </p:nvSpPr>
          <p:spPr bwMode="auto">
            <a:xfrm>
              <a:off x="3539" y="188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8" name="Rectangle 95"/>
            <p:cNvSpPr>
              <a:spLocks noChangeArrowheads="1"/>
            </p:cNvSpPr>
            <p:nvPr/>
          </p:nvSpPr>
          <p:spPr bwMode="auto">
            <a:xfrm>
              <a:off x="3426" y="1632"/>
              <a:ext cx="16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9" name="Line 96"/>
            <p:cNvSpPr>
              <a:spLocks noChangeShapeType="1"/>
            </p:cNvSpPr>
            <p:nvPr/>
          </p:nvSpPr>
          <p:spPr bwMode="auto">
            <a:xfrm>
              <a:off x="3283" y="188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0" name="Rectangle 97"/>
            <p:cNvSpPr>
              <a:spLocks noChangeArrowheads="1"/>
            </p:cNvSpPr>
            <p:nvPr/>
          </p:nvSpPr>
          <p:spPr bwMode="auto">
            <a:xfrm>
              <a:off x="3170" y="1632"/>
              <a:ext cx="16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1" name="Line 98"/>
            <p:cNvSpPr>
              <a:spLocks noChangeShapeType="1"/>
            </p:cNvSpPr>
            <p:nvPr/>
          </p:nvSpPr>
          <p:spPr bwMode="auto">
            <a:xfrm>
              <a:off x="3035" y="188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2" name="Rectangle 99"/>
            <p:cNvSpPr>
              <a:spLocks noChangeArrowheads="1"/>
            </p:cNvSpPr>
            <p:nvPr/>
          </p:nvSpPr>
          <p:spPr bwMode="auto">
            <a:xfrm>
              <a:off x="2930" y="1632"/>
              <a:ext cx="16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3" name="Line 100"/>
            <p:cNvSpPr>
              <a:spLocks noChangeShapeType="1"/>
            </p:cNvSpPr>
            <p:nvPr/>
          </p:nvSpPr>
          <p:spPr bwMode="auto">
            <a:xfrm>
              <a:off x="5321" y="187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4" name="Rectangle 101"/>
            <p:cNvSpPr>
              <a:spLocks noChangeArrowheads="1"/>
            </p:cNvSpPr>
            <p:nvPr/>
          </p:nvSpPr>
          <p:spPr bwMode="auto">
            <a:xfrm>
              <a:off x="5276" y="1632"/>
              <a:ext cx="1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5" name="Line 102"/>
            <p:cNvSpPr>
              <a:spLocks noChangeShapeType="1"/>
            </p:cNvSpPr>
            <p:nvPr/>
          </p:nvSpPr>
          <p:spPr bwMode="auto">
            <a:xfrm>
              <a:off x="4058" y="187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6" name="Rectangle 103"/>
            <p:cNvSpPr>
              <a:spLocks noChangeArrowheads="1"/>
            </p:cNvSpPr>
            <p:nvPr/>
          </p:nvSpPr>
          <p:spPr bwMode="auto">
            <a:xfrm>
              <a:off x="4005" y="1632"/>
              <a:ext cx="1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7" name="Line 104"/>
            <p:cNvSpPr>
              <a:spLocks noChangeShapeType="1"/>
            </p:cNvSpPr>
            <p:nvPr/>
          </p:nvSpPr>
          <p:spPr bwMode="auto">
            <a:xfrm>
              <a:off x="4313" y="187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8" name="Rectangle 105"/>
            <p:cNvSpPr>
              <a:spLocks noChangeArrowheads="1"/>
            </p:cNvSpPr>
            <p:nvPr/>
          </p:nvSpPr>
          <p:spPr bwMode="auto">
            <a:xfrm>
              <a:off x="4276" y="1642"/>
              <a:ext cx="1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9" name="Line 106"/>
            <p:cNvSpPr>
              <a:spLocks noChangeShapeType="1"/>
            </p:cNvSpPr>
            <p:nvPr/>
          </p:nvSpPr>
          <p:spPr bwMode="auto">
            <a:xfrm>
              <a:off x="5065" y="187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0" name="Rectangle 107"/>
            <p:cNvSpPr>
              <a:spLocks noChangeArrowheads="1"/>
            </p:cNvSpPr>
            <p:nvPr/>
          </p:nvSpPr>
          <p:spPr bwMode="auto">
            <a:xfrm>
              <a:off x="5013" y="1632"/>
              <a:ext cx="1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31" name="Line 108"/>
            <p:cNvSpPr>
              <a:spLocks noChangeShapeType="1"/>
            </p:cNvSpPr>
            <p:nvPr/>
          </p:nvSpPr>
          <p:spPr bwMode="auto">
            <a:xfrm>
              <a:off x="4810" y="187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2" name="Rectangle 109"/>
            <p:cNvSpPr>
              <a:spLocks noChangeArrowheads="1"/>
            </p:cNvSpPr>
            <p:nvPr/>
          </p:nvSpPr>
          <p:spPr bwMode="auto">
            <a:xfrm>
              <a:off x="4750" y="1632"/>
              <a:ext cx="1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33" name="Line 110"/>
            <p:cNvSpPr>
              <a:spLocks noChangeShapeType="1"/>
            </p:cNvSpPr>
            <p:nvPr/>
          </p:nvSpPr>
          <p:spPr bwMode="auto">
            <a:xfrm>
              <a:off x="4562" y="1872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Rectangle 111"/>
            <p:cNvSpPr>
              <a:spLocks noChangeArrowheads="1"/>
            </p:cNvSpPr>
            <p:nvPr/>
          </p:nvSpPr>
          <p:spPr bwMode="auto">
            <a:xfrm>
              <a:off x="4516" y="1642"/>
              <a:ext cx="1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3733800" y="1057275"/>
            <a:ext cx="0" cy="58007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99" name="Text Box 38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8200" name="Rectangle 50"/>
          <p:cNvSpPr>
            <a:spLocks noChangeArrowheads="1"/>
          </p:cNvSpPr>
          <p:nvPr/>
        </p:nvSpPr>
        <p:spPr bwMode="auto">
          <a:xfrm>
            <a:off x="3810000" y="1371600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Quan sát trục số: cho biết bất đẳng thức biểu diễn mối quan hệ giữa </a:t>
            </a:r>
            <a:r>
              <a:rPr lang="en-US" alt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(-4)</a:t>
            </a:r>
            <a:r>
              <a:rPr lang="en-US" alt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 và </a:t>
            </a:r>
            <a:r>
              <a:rPr lang="en-US" alt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01" name="Text Box 52"/>
          <p:cNvSpPr txBox="1">
            <a:spLocks noChangeArrowheads="1"/>
          </p:cNvSpPr>
          <p:nvPr/>
        </p:nvSpPr>
        <p:spPr bwMode="auto">
          <a:xfrm>
            <a:off x="0" y="6985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1. Nhắc lại về thứ tự trên tập hợp số</a:t>
            </a:r>
          </a:p>
        </p:txBody>
      </p:sp>
      <p:sp>
        <p:nvSpPr>
          <p:cNvPr id="8202" name="Rectangle 53"/>
          <p:cNvSpPr>
            <a:spLocks noChangeArrowheads="1"/>
          </p:cNvSpPr>
          <p:nvPr/>
        </p:nvSpPr>
        <p:spPr bwMode="auto">
          <a:xfrm>
            <a:off x="103188" y="1017588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203" name="Text Box 54"/>
          <p:cNvSpPr txBox="1">
            <a:spLocks noChangeArrowheads="1"/>
          </p:cNvSpPr>
          <p:nvPr/>
        </p:nvSpPr>
        <p:spPr bwMode="auto">
          <a:xfrm>
            <a:off x="-38100" y="1395413"/>
            <a:ext cx="247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2. Bất đẳng thức</a:t>
            </a:r>
          </a:p>
        </p:txBody>
      </p:sp>
      <p:sp>
        <p:nvSpPr>
          <p:cNvPr id="8204" name="Text Box 55"/>
          <p:cNvSpPr txBox="1">
            <a:spLocks noChangeArrowheads="1"/>
          </p:cNvSpPr>
          <p:nvPr/>
        </p:nvSpPr>
        <p:spPr bwMode="auto">
          <a:xfrm>
            <a:off x="0" y="1743075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3.Liên hệ giữa thứ tự và phép cộng</a:t>
            </a:r>
          </a:p>
        </p:txBody>
      </p:sp>
      <p:sp>
        <p:nvSpPr>
          <p:cNvPr id="8205" name="Text Box 56"/>
          <p:cNvSpPr txBox="1">
            <a:spLocks noChangeArrowheads="1"/>
          </p:cNvSpPr>
          <p:nvPr/>
        </p:nvSpPr>
        <p:spPr bwMode="auto">
          <a:xfrm>
            <a:off x="1981200" y="1447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8206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8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09" grpId="0" animBg="1"/>
      <p:bldP spid="185410" grpId="0" animBg="1"/>
      <p:bldP spid="1854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46" name="Line 106"/>
          <p:cNvSpPr>
            <a:spLocks noChangeShapeType="1"/>
          </p:cNvSpPr>
          <p:nvPr/>
        </p:nvSpPr>
        <p:spPr bwMode="auto">
          <a:xfrm>
            <a:off x="6846888" y="3124200"/>
            <a:ext cx="1219200" cy="15240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545" name="Line 105"/>
          <p:cNvSpPr>
            <a:spLocks noChangeShapeType="1"/>
          </p:cNvSpPr>
          <p:nvPr/>
        </p:nvSpPr>
        <p:spPr bwMode="auto">
          <a:xfrm>
            <a:off x="4419600" y="3124200"/>
            <a:ext cx="1219200" cy="15240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220" name="Picture 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2438400"/>
            <a:ext cx="5562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Oval 70"/>
          <p:cNvSpPr>
            <a:spLocks noChangeArrowheads="1"/>
          </p:cNvSpPr>
          <p:nvPr/>
        </p:nvSpPr>
        <p:spPr bwMode="auto">
          <a:xfrm>
            <a:off x="4354513" y="3036888"/>
            <a:ext cx="1524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Oval 71"/>
          <p:cNvSpPr>
            <a:spLocks noChangeArrowheads="1"/>
          </p:cNvSpPr>
          <p:nvPr/>
        </p:nvSpPr>
        <p:spPr bwMode="auto">
          <a:xfrm>
            <a:off x="6783388" y="3036888"/>
            <a:ext cx="1524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9544" name="Group 104"/>
          <p:cNvGrpSpPr>
            <a:grpSpLocks/>
          </p:cNvGrpSpPr>
          <p:nvPr/>
        </p:nvGrpSpPr>
        <p:grpSpPr bwMode="auto">
          <a:xfrm>
            <a:off x="3648075" y="4495800"/>
            <a:ext cx="5432425" cy="766763"/>
            <a:chOff x="2298" y="2928"/>
            <a:chExt cx="3422" cy="483"/>
          </a:xfrm>
        </p:grpSpPr>
        <p:sp>
          <p:nvSpPr>
            <p:cNvPr id="9240" name="Line 77"/>
            <p:cNvSpPr>
              <a:spLocks noChangeShapeType="1"/>
            </p:cNvSpPr>
            <p:nvPr/>
          </p:nvSpPr>
          <p:spPr bwMode="auto">
            <a:xfrm>
              <a:off x="2298" y="3024"/>
              <a:ext cx="3422" cy="1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Line 78"/>
            <p:cNvSpPr>
              <a:spLocks noChangeShapeType="1"/>
            </p:cNvSpPr>
            <p:nvPr/>
          </p:nvSpPr>
          <p:spPr bwMode="auto">
            <a:xfrm>
              <a:off x="5644" y="2986"/>
              <a:ext cx="60" cy="38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Line 79"/>
            <p:cNvSpPr>
              <a:spLocks noChangeShapeType="1"/>
            </p:cNvSpPr>
            <p:nvPr/>
          </p:nvSpPr>
          <p:spPr bwMode="auto">
            <a:xfrm flipV="1">
              <a:off x="5644" y="3024"/>
              <a:ext cx="60" cy="38"/>
            </a:xfrm>
            <a:prstGeom prst="lin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Line 80"/>
            <p:cNvSpPr>
              <a:spLocks noChangeShapeType="1"/>
            </p:cNvSpPr>
            <p:nvPr/>
          </p:nvSpPr>
          <p:spPr bwMode="auto">
            <a:xfrm>
              <a:off x="3795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Rectangle 81"/>
            <p:cNvSpPr>
              <a:spLocks noChangeArrowheads="1"/>
            </p:cNvSpPr>
            <p:nvPr/>
          </p:nvSpPr>
          <p:spPr bwMode="auto">
            <a:xfrm>
              <a:off x="3749" y="3130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5" name="Line 82"/>
            <p:cNvSpPr>
              <a:spLocks noChangeShapeType="1"/>
            </p:cNvSpPr>
            <p:nvPr/>
          </p:nvSpPr>
          <p:spPr bwMode="auto">
            <a:xfrm>
              <a:off x="2531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Rectangle 83"/>
            <p:cNvSpPr>
              <a:spLocks noChangeArrowheads="1"/>
            </p:cNvSpPr>
            <p:nvPr/>
          </p:nvSpPr>
          <p:spPr bwMode="auto">
            <a:xfrm>
              <a:off x="2419" y="3120"/>
              <a:ext cx="19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7" name="Line 84"/>
            <p:cNvSpPr>
              <a:spLocks noChangeShapeType="1"/>
            </p:cNvSpPr>
            <p:nvPr/>
          </p:nvSpPr>
          <p:spPr bwMode="auto">
            <a:xfrm>
              <a:off x="2787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Rectangle 85"/>
            <p:cNvSpPr>
              <a:spLocks noChangeArrowheads="1"/>
            </p:cNvSpPr>
            <p:nvPr/>
          </p:nvSpPr>
          <p:spPr bwMode="auto">
            <a:xfrm>
              <a:off x="2682" y="3120"/>
              <a:ext cx="19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9" name="Line 86"/>
            <p:cNvSpPr>
              <a:spLocks noChangeShapeType="1"/>
            </p:cNvSpPr>
            <p:nvPr/>
          </p:nvSpPr>
          <p:spPr bwMode="auto">
            <a:xfrm>
              <a:off x="3539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Rectangle 87"/>
            <p:cNvSpPr>
              <a:spLocks noChangeArrowheads="1"/>
            </p:cNvSpPr>
            <p:nvPr/>
          </p:nvSpPr>
          <p:spPr bwMode="auto">
            <a:xfrm>
              <a:off x="3426" y="3120"/>
              <a:ext cx="19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1" name="Line 88"/>
            <p:cNvSpPr>
              <a:spLocks noChangeShapeType="1"/>
            </p:cNvSpPr>
            <p:nvPr/>
          </p:nvSpPr>
          <p:spPr bwMode="auto">
            <a:xfrm>
              <a:off x="3283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Rectangle 89"/>
            <p:cNvSpPr>
              <a:spLocks noChangeArrowheads="1"/>
            </p:cNvSpPr>
            <p:nvPr/>
          </p:nvSpPr>
          <p:spPr bwMode="auto">
            <a:xfrm>
              <a:off x="3170" y="3120"/>
              <a:ext cx="19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3" name="Line 90"/>
            <p:cNvSpPr>
              <a:spLocks noChangeShapeType="1"/>
            </p:cNvSpPr>
            <p:nvPr/>
          </p:nvSpPr>
          <p:spPr bwMode="auto">
            <a:xfrm>
              <a:off x="3035" y="293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Rectangle 91"/>
            <p:cNvSpPr>
              <a:spLocks noChangeArrowheads="1"/>
            </p:cNvSpPr>
            <p:nvPr/>
          </p:nvSpPr>
          <p:spPr bwMode="auto">
            <a:xfrm>
              <a:off x="2930" y="3120"/>
              <a:ext cx="19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5" name="Line 92"/>
            <p:cNvSpPr>
              <a:spLocks noChangeShapeType="1"/>
            </p:cNvSpPr>
            <p:nvPr/>
          </p:nvSpPr>
          <p:spPr bwMode="auto">
            <a:xfrm>
              <a:off x="5321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Rectangle 93"/>
            <p:cNvSpPr>
              <a:spLocks noChangeArrowheads="1"/>
            </p:cNvSpPr>
            <p:nvPr/>
          </p:nvSpPr>
          <p:spPr bwMode="auto">
            <a:xfrm>
              <a:off x="5276" y="3120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7" name="Line 94"/>
            <p:cNvSpPr>
              <a:spLocks noChangeShapeType="1"/>
            </p:cNvSpPr>
            <p:nvPr/>
          </p:nvSpPr>
          <p:spPr bwMode="auto">
            <a:xfrm>
              <a:off x="4058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Rectangle 95"/>
            <p:cNvSpPr>
              <a:spLocks noChangeArrowheads="1"/>
            </p:cNvSpPr>
            <p:nvPr/>
          </p:nvSpPr>
          <p:spPr bwMode="auto">
            <a:xfrm>
              <a:off x="4005" y="3120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9" name="Line 96"/>
            <p:cNvSpPr>
              <a:spLocks noChangeShapeType="1"/>
            </p:cNvSpPr>
            <p:nvPr/>
          </p:nvSpPr>
          <p:spPr bwMode="auto">
            <a:xfrm>
              <a:off x="4313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Rectangle 97"/>
            <p:cNvSpPr>
              <a:spLocks noChangeArrowheads="1"/>
            </p:cNvSpPr>
            <p:nvPr/>
          </p:nvSpPr>
          <p:spPr bwMode="auto">
            <a:xfrm>
              <a:off x="4276" y="3130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61" name="Line 98"/>
            <p:cNvSpPr>
              <a:spLocks noChangeShapeType="1"/>
            </p:cNvSpPr>
            <p:nvPr/>
          </p:nvSpPr>
          <p:spPr bwMode="auto">
            <a:xfrm>
              <a:off x="5065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Rectangle 99"/>
            <p:cNvSpPr>
              <a:spLocks noChangeArrowheads="1"/>
            </p:cNvSpPr>
            <p:nvPr/>
          </p:nvSpPr>
          <p:spPr bwMode="auto">
            <a:xfrm>
              <a:off x="5013" y="3120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63" name="Line 100"/>
            <p:cNvSpPr>
              <a:spLocks noChangeShapeType="1"/>
            </p:cNvSpPr>
            <p:nvPr/>
          </p:nvSpPr>
          <p:spPr bwMode="auto">
            <a:xfrm>
              <a:off x="4810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Rectangle 101"/>
            <p:cNvSpPr>
              <a:spLocks noChangeArrowheads="1"/>
            </p:cNvSpPr>
            <p:nvPr/>
          </p:nvSpPr>
          <p:spPr bwMode="auto">
            <a:xfrm>
              <a:off x="4750" y="3120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65" name="Line 102"/>
            <p:cNvSpPr>
              <a:spLocks noChangeShapeType="1"/>
            </p:cNvSpPr>
            <p:nvPr/>
          </p:nvSpPr>
          <p:spPr bwMode="auto">
            <a:xfrm>
              <a:off x="4562" y="2928"/>
              <a:ext cx="1" cy="2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Rectangle 103"/>
            <p:cNvSpPr>
              <a:spLocks noChangeArrowheads="1"/>
            </p:cNvSpPr>
            <p:nvPr/>
          </p:nvSpPr>
          <p:spPr bwMode="auto">
            <a:xfrm>
              <a:off x="4516" y="3130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900">
                  <a:solidFill>
                    <a:srgbClr val="151A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9513" name="Oval 73"/>
          <p:cNvSpPr>
            <a:spLocks noChangeArrowheads="1"/>
          </p:cNvSpPr>
          <p:nvPr/>
        </p:nvSpPr>
        <p:spPr bwMode="auto">
          <a:xfrm>
            <a:off x="5561013" y="4560888"/>
            <a:ext cx="152400" cy="152400"/>
          </a:xfrm>
          <a:prstGeom prst="ellipse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514" name="Oval 74"/>
          <p:cNvSpPr>
            <a:spLocks noChangeArrowheads="1"/>
          </p:cNvSpPr>
          <p:nvPr/>
        </p:nvSpPr>
        <p:spPr bwMode="auto">
          <a:xfrm>
            <a:off x="7978775" y="4562475"/>
            <a:ext cx="152400" cy="152400"/>
          </a:xfrm>
          <a:prstGeom prst="ellipse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548" name="AutoShape 108"/>
          <p:cNvSpPr>
            <a:spLocks noChangeArrowheads="1"/>
          </p:cNvSpPr>
          <p:nvPr/>
        </p:nvSpPr>
        <p:spPr bwMode="auto">
          <a:xfrm>
            <a:off x="5181600" y="5346700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+ 3 &lt; 2 + 3</a:t>
            </a:r>
          </a:p>
        </p:txBody>
      </p:sp>
      <p:sp>
        <p:nvSpPr>
          <p:cNvPr id="9227" name="AutoShape 114"/>
          <p:cNvSpPr>
            <a:spLocks noChangeArrowheads="1"/>
          </p:cNvSpPr>
          <p:nvPr/>
        </p:nvSpPr>
        <p:spPr bwMode="auto">
          <a:xfrm>
            <a:off x="5334000" y="34290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&lt; 2</a:t>
            </a:r>
          </a:p>
        </p:txBody>
      </p:sp>
      <p:sp>
        <p:nvSpPr>
          <p:cNvPr id="189569" name="Text Box 129"/>
          <p:cNvSpPr txBox="1">
            <a:spLocks noChangeArrowheads="1"/>
          </p:cNvSpPr>
          <p:nvPr/>
        </p:nvSpPr>
        <p:spPr bwMode="auto">
          <a:xfrm rot="2972883">
            <a:off x="4449763" y="3810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+ 3</a:t>
            </a:r>
          </a:p>
        </p:txBody>
      </p:sp>
      <p:sp>
        <p:nvSpPr>
          <p:cNvPr id="189570" name="Text Box 130"/>
          <p:cNvSpPr txBox="1">
            <a:spLocks noChangeArrowheads="1"/>
          </p:cNvSpPr>
          <p:nvPr/>
        </p:nvSpPr>
        <p:spPr bwMode="auto">
          <a:xfrm rot="2972883">
            <a:off x="7116763" y="3535362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+ 3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73463" y="914400"/>
            <a:ext cx="0" cy="59436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" name="Straight Connector 2"/>
          <p:cNvCxnSpPr/>
          <p:nvPr/>
        </p:nvCxnSpPr>
        <p:spPr>
          <a:xfrm>
            <a:off x="3648075" y="914400"/>
            <a:ext cx="0" cy="60198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232" name="Text Box 46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3657600" y="1219200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Khi cộng </a:t>
            </a:r>
            <a:r>
              <a:rPr lang="en-US" alt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 vào cả hai vế của bất đẳng thức này , ta được bất đẳng thức nào?</a:t>
            </a:r>
          </a:p>
        </p:txBody>
      </p:sp>
      <p:sp>
        <p:nvSpPr>
          <p:cNvPr id="9234" name="Text Box 60"/>
          <p:cNvSpPr txBox="1">
            <a:spLocks noChangeArrowheads="1"/>
          </p:cNvSpPr>
          <p:nvPr/>
        </p:nvSpPr>
        <p:spPr bwMode="auto">
          <a:xfrm>
            <a:off x="0" y="6985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1. Nhắc lại về thứ tự trên tập hợp số</a:t>
            </a:r>
          </a:p>
        </p:txBody>
      </p:sp>
      <p:sp>
        <p:nvSpPr>
          <p:cNvPr id="9235" name="Rectangle 61"/>
          <p:cNvSpPr>
            <a:spLocks noChangeArrowheads="1"/>
          </p:cNvSpPr>
          <p:nvPr/>
        </p:nvSpPr>
        <p:spPr bwMode="auto">
          <a:xfrm>
            <a:off x="103188" y="1017588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236" name="Text Box 62"/>
          <p:cNvSpPr txBox="1">
            <a:spLocks noChangeArrowheads="1"/>
          </p:cNvSpPr>
          <p:nvPr/>
        </p:nvSpPr>
        <p:spPr bwMode="auto">
          <a:xfrm>
            <a:off x="-38100" y="1395413"/>
            <a:ext cx="247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2. Bất đẳng thức</a:t>
            </a:r>
          </a:p>
        </p:txBody>
      </p:sp>
      <p:sp>
        <p:nvSpPr>
          <p:cNvPr id="9237" name="Text Box 64"/>
          <p:cNvSpPr txBox="1">
            <a:spLocks noChangeArrowheads="1"/>
          </p:cNvSpPr>
          <p:nvPr/>
        </p:nvSpPr>
        <p:spPr bwMode="auto">
          <a:xfrm>
            <a:off x="1981200" y="1447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9238" name="Text Box 65"/>
          <p:cNvSpPr txBox="1">
            <a:spLocks noChangeArrowheads="1"/>
          </p:cNvSpPr>
          <p:nvPr/>
        </p:nvSpPr>
        <p:spPr bwMode="auto">
          <a:xfrm>
            <a:off x="0" y="1743075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3.Liên hệ giữa thứ tự và phép cộng</a:t>
            </a:r>
          </a:p>
        </p:txBody>
      </p:sp>
      <p:sp>
        <p:nvSpPr>
          <p:cNvPr id="9239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8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8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8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8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8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1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18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9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9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89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89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895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89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513" grpId="0" animBg="1"/>
      <p:bldP spid="189514" grpId="0" animBg="1"/>
      <p:bldP spid="189548" grpId="0" animBg="1"/>
      <p:bldP spid="189548" grpId="1" animBg="1"/>
      <p:bldP spid="189569" grpId="0"/>
      <p:bldP spid="189570" grpId="0"/>
      <p:bldP spid="174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08"/>
          <p:cNvSpPr>
            <a:spLocks noChangeArrowheads="1"/>
          </p:cNvSpPr>
          <p:nvPr/>
        </p:nvSpPr>
        <p:spPr bwMode="auto">
          <a:xfrm>
            <a:off x="781050" y="4114800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+ 3 &lt; 2 + 3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114800" y="1066800"/>
            <a:ext cx="0" cy="60198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244" name="Text Box 45"/>
          <p:cNvSpPr txBox="1">
            <a:spLocks noChangeArrowheads="1"/>
          </p:cNvSpPr>
          <p:nvPr/>
        </p:nvSpPr>
        <p:spPr bwMode="auto">
          <a:xfrm>
            <a:off x="381000" y="3571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cs typeface="Times New Roman" panose="02020603050405020304" pitchFamily="18" charset="0"/>
              </a:rPr>
              <a:t>TIẾT 57</a:t>
            </a:r>
          </a:p>
        </p:txBody>
      </p:sp>
      <p:sp>
        <p:nvSpPr>
          <p:cNvPr id="10245" name="Text Box 47"/>
          <p:cNvSpPr txBox="1">
            <a:spLocks noChangeArrowheads="1"/>
          </p:cNvSpPr>
          <p:nvPr/>
        </p:nvSpPr>
        <p:spPr bwMode="auto">
          <a:xfrm>
            <a:off x="0" y="6985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1. Nhắc lại về thứ tự trên tập hợp số</a:t>
            </a:r>
          </a:p>
        </p:txBody>
      </p:sp>
      <p:sp>
        <p:nvSpPr>
          <p:cNvPr id="10246" name="Rectangle 48"/>
          <p:cNvSpPr>
            <a:spLocks noChangeArrowheads="1"/>
          </p:cNvSpPr>
          <p:nvPr/>
        </p:nvSpPr>
        <p:spPr bwMode="auto">
          <a:xfrm>
            <a:off x="103188" y="1017588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247" name="Text Box 49"/>
          <p:cNvSpPr txBox="1">
            <a:spLocks noChangeArrowheads="1"/>
          </p:cNvSpPr>
          <p:nvPr/>
        </p:nvSpPr>
        <p:spPr bwMode="auto">
          <a:xfrm>
            <a:off x="-38100" y="1395413"/>
            <a:ext cx="247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2. Bất đẳng thức</a:t>
            </a:r>
          </a:p>
        </p:txBody>
      </p:sp>
      <p:sp>
        <p:nvSpPr>
          <p:cNvPr id="10248" name="Text Box 50"/>
          <p:cNvSpPr txBox="1">
            <a:spLocks noChangeArrowheads="1"/>
          </p:cNvSpPr>
          <p:nvPr/>
        </p:nvSpPr>
        <p:spPr bwMode="auto">
          <a:xfrm>
            <a:off x="1981200" y="1447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Times New Roman" panose="02020603050405020304" pitchFamily="18" charset="0"/>
              </a:rPr>
              <a:t>(Sgk)</a:t>
            </a:r>
          </a:p>
        </p:txBody>
      </p:sp>
      <p:sp>
        <p:nvSpPr>
          <p:cNvPr id="10249" name="Text Box 51"/>
          <p:cNvSpPr txBox="1">
            <a:spLocks noChangeArrowheads="1"/>
          </p:cNvSpPr>
          <p:nvPr/>
        </p:nvSpPr>
        <p:spPr bwMode="auto">
          <a:xfrm>
            <a:off x="0" y="1752600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3.Liên hệ giữa thứ tự và phép cộng</a:t>
            </a:r>
          </a:p>
        </p:txBody>
      </p:sp>
      <p:grpSp>
        <p:nvGrpSpPr>
          <p:cNvPr id="10250" name="Group 174"/>
          <p:cNvGrpSpPr>
            <a:grpSpLocks/>
          </p:cNvGrpSpPr>
          <p:nvPr/>
        </p:nvGrpSpPr>
        <p:grpSpPr bwMode="auto">
          <a:xfrm>
            <a:off x="233363" y="2200275"/>
            <a:ext cx="3817937" cy="1892300"/>
            <a:chOff x="0" y="1536"/>
            <a:chExt cx="2405" cy="1192"/>
          </a:xfrm>
        </p:grpSpPr>
        <p:sp>
          <p:nvSpPr>
            <p:cNvPr id="10252" name="Line 106"/>
            <p:cNvSpPr>
              <a:spLocks noChangeShapeType="1"/>
            </p:cNvSpPr>
            <p:nvPr/>
          </p:nvSpPr>
          <p:spPr bwMode="auto">
            <a:xfrm>
              <a:off x="1433" y="1968"/>
              <a:ext cx="535" cy="48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3" name="Oval 70"/>
            <p:cNvSpPr>
              <a:spLocks noChangeArrowheads="1"/>
            </p:cNvSpPr>
            <p:nvPr/>
          </p:nvSpPr>
          <p:spPr bwMode="auto">
            <a:xfrm>
              <a:off x="349" y="1913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54" name="Oval 71"/>
            <p:cNvSpPr>
              <a:spLocks noChangeArrowheads="1"/>
            </p:cNvSpPr>
            <p:nvPr/>
          </p:nvSpPr>
          <p:spPr bwMode="auto">
            <a:xfrm>
              <a:off x="1384" y="1913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55" name="Oval 73"/>
            <p:cNvSpPr>
              <a:spLocks noChangeArrowheads="1"/>
            </p:cNvSpPr>
            <p:nvPr/>
          </p:nvSpPr>
          <p:spPr bwMode="auto">
            <a:xfrm>
              <a:off x="812" y="2405"/>
              <a:ext cx="96" cy="96"/>
            </a:xfrm>
            <a:prstGeom prst="ellipse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56" name="Oval 74"/>
            <p:cNvSpPr>
              <a:spLocks noChangeArrowheads="1"/>
            </p:cNvSpPr>
            <p:nvPr/>
          </p:nvSpPr>
          <p:spPr bwMode="auto">
            <a:xfrm>
              <a:off x="1884" y="2403"/>
              <a:ext cx="96" cy="96"/>
            </a:xfrm>
            <a:prstGeom prst="ellipse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57" name="AutoShape 114"/>
            <p:cNvSpPr>
              <a:spLocks noChangeArrowheads="1"/>
            </p:cNvSpPr>
            <p:nvPr/>
          </p:nvSpPr>
          <p:spPr bwMode="auto">
            <a:xfrm>
              <a:off x="912" y="2064"/>
              <a:ext cx="720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- 4 &lt; 2</a:t>
              </a:r>
            </a:p>
          </p:txBody>
        </p:sp>
        <p:grpSp>
          <p:nvGrpSpPr>
            <p:cNvPr id="10258" name="Group 112"/>
            <p:cNvGrpSpPr>
              <a:grpSpLocks/>
            </p:cNvGrpSpPr>
            <p:nvPr/>
          </p:nvGrpSpPr>
          <p:grpSpPr bwMode="auto">
            <a:xfrm>
              <a:off x="0" y="1536"/>
              <a:ext cx="2405" cy="1192"/>
              <a:chOff x="0" y="1536"/>
              <a:chExt cx="2405" cy="1192"/>
            </a:xfrm>
          </p:grpSpPr>
          <p:sp>
            <p:nvSpPr>
              <p:cNvPr id="10259" name="Line 105"/>
              <p:cNvSpPr>
                <a:spLocks noChangeShapeType="1"/>
              </p:cNvSpPr>
              <p:nvPr/>
            </p:nvSpPr>
            <p:spPr bwMode="auto">
              <a:xfrm>
                <a:off x="381" y="1968"/>
                <a:ext cx="483" cy="480"/>
              </a:xfrm>
              <a:prstGeom prst="line">
                <a:avLst/>
              </a:prstGeom>
              <a:noFill/>
              <a:ln w="50800">
                <a:solidFill>
                  <a:srgbClr val="008000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260" name="Group 104"/>
              <p:cNvGrpSpPr>
                <a:grpSpLocks/>
              </p:cNvGrpSpPr>
              <p:nvPr/>
            </p:nvGrpSpPr>
            <p:grpSpPr bwMode="auto">
              <a:xfrm>
                <a:off x="0" y="2352"/>
                <a:ext cx="2400" cy="376"/>
                <a:chOff x="2298" y="2928"/>
                <a:chExt cx="3422" cy="376"/>
              </a:xfrm>
            </p:grpSpPr>
            <p:sp>
              <p:nvSpPr>
                <p:cNvPr id="10293" name="Line 77"/>
                <p:cNvSpPr>
                  <a:spLocks noChangeShapeType="1"/>
                </p:cNvSpPr>
                <p:nvPr/>
              </p:nvSpPr>
              <p:spPr bwMode="auto">
                <a:xfrm>
                  <a:off x="2298" y="3024"/>
                  <a:ext cx="3422" cy="1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94" name="Line 78"/>
                <p:cNvSpPr>
                  <a:spLocks noChangeShapeType="1"/>
                </p:cNvSpPr>
                <p:nvPr/>
              </p:nvSpPr>
              <p:spPr bwMode="auto">
                <a:xfrm>
                  <a:off x="5644" y="2986"/>
                  <a:ext cx="60" cy="38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95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5644" y="3024"/>
                  <a:ext cx="60" cy="38"/>
                </a:xfrm>
                <a:prstGeom prst="line">
                  <a:avLst/>
                </a:prstGeom>
                <a:noFill/>
                <a:ln w="365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96" name="Line 80"/>
                <p:cNvSpPr>
                  <a:spLocks noChangeShapeType="1"/>
                </p:cNvSpPr>
                <p:nvPr/>
              </p:nvSpPr>
              <p:spPr bwMode="auto">
                <a:xfrm>
                  <a:off x="3795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97" name="Rectangle 81"/>
                <p:cNvSpPr>
                  <a:spLocks noChangeArrowheads="1"/>
                </p:cNvSpPr>
                <p:nvPr/>
              </p:nvSpPr>
              <p:spPr bwMode="auto">
                <a:xfrm>
                  <a:off x="3749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98" name="Line 82"/>
                <p:cNvSpPr>
                  <a:spLocks noChangeShapeType="1"/>
                </p:cNvSpPr>
                <p:nvPr/>
              </p:nvSpPr>
              <p:spPr bwMode="auto">
                <a:xfrm>
                  <a:off x="2531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99" name="Rectangle 83"/>
                <p:cNvSpPr>
                  <a:spLocks noChangeArrowheads="1"/>
                </p:cNvSpPr>
                <p:nvPr/>
              </p:nvSpPr>
              <p:spPr bwMode="auto">
                <a:xfrm>
                  <a:off x="2419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-5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00" name="Line 84"/>
                <p:cNvSpPr>
                  <a:spLocks noChangeShapeType="1"/>
                </p:cNvSpPr>
                <p:nvPr/>
              </p:nvSpPr>
              <p:spPr bwMode="auto">
                <a:xfrm>
                  <a:off x="2787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01" name="Rectangle 85"/>
                <p:cNvSpPr>
                  <a:spLocks noChangeArrowheads="1"/>
                </p:cNvSpPr>
                <p:nvPr/>
              </p:nvSpPr>
              <p:spPr bwMode="auto">
                <a:xfrm>
                  <a:off x="2682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-4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02" name="Line 86"/>
                <p:cNvSpPr>
                  <a:spLocks noChangeShapeType="1"/>
                </p:cNvSpPr>
                <p:nvPr/>
              </p:nvSpPr>
              <p:spPr bwMode="auto">
                <a:xfrm>
                  <a:off x="3539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03" name="Rectangle 87"/>
                <p:cNvSpPr>
                  <a:spLocks noChangeArrowheads="1"/>
                </p:cNvSpPr>
                <p:nvPr/>
              </p:nvSpPr>
              <p:spPr bwMode="auto">
                <a:xfrm>
                  <a:off x="3424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04" name="Line 88"/>
                <p:cNvSpPr>
                  <a:spLocks noChangeShapeType="1"/>
                </p:cNvSpPr>
                <p:nvPr/>
              </p:nvSpPr>
              <p:spPr bwMode="auto">
                <a:xfrm>
                  <a:off x="3283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05" name="Rectangle 89"/>
                <p:cNvSpPr>
                  <a:spLocks noChangeArrowheads="1"/>
                </p:cNvSpPr>
                <p:nvPr/>
              </p:nvSpPr>
              <p:spPr bwMode="auto">
                <a:xfrm>
                  <a:off x="3169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-2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06" name="Line 90"/>
                <p:cNvSpPr>
                  <a:spLocks noChangeShapeType="1"/>
                </p:cNvSpPr>
                <p:nvPr/>
              </p:nvSpPr>
              <p:spPr bwMode="auto">
                <a:xfrm>
                  <a:off x="3035" y="293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07" name="Rectangle 91"/>
                <p:cNvSpPr>
                  <a:spLocks noChangeArrowheads="1"/>
                </p:cNvSpPr>
                <p:nvPr/>
              </p:nvSpPr>
              <p:spPr bwMode="auto">
                <a:xfrm>
                  <a:off x="2930" y="3120"/>
                  <a:ext cx="1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-3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08" name="Line 92"/>
                <p:cNvSpPr>
                  <a:spLocks noChangeShapeType="1"/>
                </p:cNvSpPr>
                <p:nvPr/>
              </p:nvSpPr>
              <p:spPr bwMode="auto">
                <a:xfrm>
                  <a:off x="5321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09" name="Rectangle 93"/>
                <p:cNvSpPr>
                  <a:spLocks noChangeArrowheads="1"/>
                </p:cNvSpPr>
                <p:nvPr/>
              </p:nvSpPr>
              <p:spPr bwMode="auto">
                <a:xfrm>
                  <a:off x="5277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10" name="Line 94"/>
                <p:cNvSpPr>
                  <a:spLocks noChangeShapeType="1"/>
                </p:cNvSpPr>
                <p:nvPr/>
              </p:nvSpPr>
              <p:spPr bwMode="auto">
                <a:xfrm>
                  <a:off x="4058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11" name="Rectangle 95"/>
                <p:cNvSpPr>
                  <a:spLocks noChangeArrowheads="1"/>
                </p:cNvSpPr>
                <p:nvPr/>
              </p:nvSpPr>
              <p:spPr bwMode="auto">
                <a:xfrm>
                  <a:off x="4005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12" name="Line 96"/>
                <p:cNvSpPr>
                  <a:spLocks noChangeShapeType="1"/>
                </p:cNvSpPr>
                <p:nvPr/>
              </p:nvSpPr>
              <p:spPr bwMode="auto">
                <a:xfrm>
                  <a:off x="4313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13" name="Rectangle 97"/>
                <p:cNvSpPr>
                  <a:spLocks noChangeArrowheads="1"/>
                </p:cNvSpPr>
                <p:nvPr/>
              </p:nvSpPr>
              <p:spPr bwMode="auto">
                <a:xfrm>
                  <a:off x="4276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14" name="Line 98"/>
                <p:cNvSpPr>
                  <a:spLocks noChangeShapeType="1"/>
                </p:cNvSpPr>
                <p:nvPr/>
              </p:nvSpPr>
              <p:spPr bwMode="auto">
                <a:xfrm>
                  <a:off x="5065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15" name="Rectangle 99"/>
                <p:cNvSpPr>
                  <a:spLocks noChangeArrowheads="1"/>
                </p:cNvSpPr>
                <p:nvPr/>
              </p:nvSpPr>
              <p:spPr bwMode="auto">
                <a:xfrm>
                  <a:off x="5011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16" name="Line 100"/>
                <p:cNvSpPr>
                  <a:spLocks noChangeShapeType="1"/>
                </p:cNvSpPr>
                <p:nvPr/>
              </p:nvSpPr>
              <p:spPr bwMode="auto">
                <a:xfrm>
                  <a:off x="4810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17" name="Rectangle 101"/>
                <p:cNvSpPr>
                  <a:spLocks noChangeArrowheads="1"/>
                </p:cNvSpPr>
                <p:nvPr/>
              </p:nvSpPr>
              <p:spPr bwMode="auto">
                <a:xfrm>
                  <a:off x="4750" y="312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18" name="Line 102"/>
                <p:cNvSpPr>
                  <a:spLocks noChangeShapeType="1"/>
                </p:cNvSpPr>
                <p:nvPr/>
              </p:nvSpPr>
              <p:spPr bwMode="auto">
                <a:xfrm>
                  <a:off x="4562" y="2928"/>
                  <a:ext cx="1" cy="21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19" name="Rectangle 103"/>
                <p:cNvSpPr>
                  <a:spLocks noChangeArrowheads="1"/>
                </p:cNvSpPr>
                <p:nvPr/>
              </p:nvSpPr>
              <p:spPr bwMode="auto">
                <a:xfrm>
                  <a:off x="4517" y="3130"/>
                  <a:ext cx="104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151A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261" name="Text Box 129"/>
              <p:cNvSpPr txBox="1">
                <a:spLocks noChangeArrowheads="1"/>
              </p:cNvSpPr>
              <p:nvPr/>
            </p:nvSpPr>
            <p:spPr bwMode="auto">
              <a:xfrm rot="2972883">
                <a:off x="237" y="2125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 + 3</a:t>
                </a:r>
              </a:p>
            </p:txBody>
          </p:sp>
          <p:sp>
            <p:nvSpPr>
              <p:cNvPr id="10262" name="Text Box 130"/>
              <p:cNvSpPr txBox="1">
                <a:spLocks noChangeArrowheads="1"/>
              </p:cNvSpPr>
              <p:nvPr/>
            </p:nvSpPr>
            <p:spPr bwMode="auto">
              <a:xfrm rot="2972883">
                <a:off x="1623" y="2131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+ 3</a:t>
                </a:r>
              </a:p>
            </p:txBody>
          </p:sp>
          <p:sp>
            <p:nvSpPr>
              <p:cNvPr id="10263" name="AutoShape 114"/>
              <p:cNvSpPr>
                <a:spLocks noChangeArrowheads="1"/>
              </p:cNvSpPr>
              <p:nvPr/>
            </p:nvSpPr>
            <p:spPr bwMode="auto">
              <a:xfrm>
                <a:off x="912" y="2064"/>
                <a:ext cx="720" cy="288"/>
              </a:xfrm>
              <a:prstGeom prst="roundRect">
                <a:avLst>
                  <a:gd name="adj" fmla="val 16667"/>
                </a:avLst>
              </a:prstGeom>
              <a:solidFill>
                <a:srgbClr val="0000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- 4 &lt; 2</a:t>
                </a:r>
              </a:p>
            </p:txBody>
          </p:sp>
          <p:grpSp>
            <p:nvGrpSpPr>
              <p:cNvPr id="10264" name="Group 145"/>
              <p:cNvGrpSpPr>
                <a:grpSpLocks noChangeAspect="1"/>
              </p:cNvGrpSpPr>
              <p:nvPr/>
            </p:nvGrpSpPr>
            <p:grpSpPr bwMode="auto">
              <a:xfrm>
                <a:off x="0" y="1536"/>
                <a:ext cx="2405" cy="672"/>
                <a:chOff x="0" y="1536"/>
                <a:chExt cx="2405" cy="672"/>
              </a:xfrm>
            </p:grpSpPr>
            <p:sp>
              <p:nvSpPr>
                <p:cNvPr id="10265" name="AutoShape 146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0" y="1536"/>
                  <a:ext cx="2400" cy="6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66" name="Line 147"/>
                <p:cNvSpPr>
                  <a:spLocks noChangeShapeType="1"/>
                </p:cNvSpPr>
                <p:nvPr/>
              </p:nvSpPr>
              <p:spPr bwMode="auto">
                <a:xfrm>
                  <a:off x="62" y="1968"/>
                  <a:ext cx="2343" cy="1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67" name="Line 148"/>
                <p:cNvSpPr>
                  <a:spLocks noChangeShapeType="1"/>
                </p:cNvSpPr>
                <p:nvPr/>
              </p:nvSpPr>
              <p:spPr bwMode="auto">
                <a:xfrm>
                  <a:off x="2354" y="1930"/>
                  <a:ext cx="41" cy="38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68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2354" y="1968"/>
                  <a:ext cx="41" cy="38"/>
                </a:xfrm>
                <a:prstGeom prst="line">
                  <a:avLst/>
                </a:prstGeom>
                <a:noFill/>
                <a:ln w="2381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69" name="Line 150"/>
                <p:cNvSpPr>
                  <a:spLocks noChangeShapeType="1"/>
                </p:cNvSpPr>
                <p:nvPr/>
              </p:nvSpPr>
              <p:spPr bwMode="auto">
                <a:xfrm>
                  <a:off x="108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70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56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0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71" name="Line 152"/>
                <p:cNvSpPr>
                  <a:spLocks noChangeShapeType="1"/>
                </p:cNvSpPr>
                <p:nvPr/>
              </p:nvSpPr>
              <p:spPr bwMode="auto">
                <a:xfrm>
                  <a:off x="221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72" name="Rectangle 153"/>
                <p:cNvSpPr>
                  <a:spLocks noChangeArrowheads="1"/>
                </p:cNvSpPr>
                <p:nvPr/>
              </p:nvSpPr>
              <p:spPr bwMode="auto">
                <a:xfrm>
                  <a:off x="14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-5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73" name="Line 154"/>
                <p:cNvSpPr>
                  <a:spLocks noChangeShapeType="1"/>
                </p:cNvSpPr>
                <p:nvPr/>
              </p:nvSpPr>
              <p:spPr bwMode="auto">
                <a:xfrm>
                  <a:off x="39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74" name="Rectangle 155"/>
                <p:cNvSpPr>
                  <a:spLocks noChangeArrowheads="1"/>
                </p:cNvSpPr>
                <p:nvPr/>
              </p:nvSpPr>
              <p:spPr bwMode="auto">
                <a:xfrm>
                  <a:off x="32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-4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75" name="Line 156"/>
                <p:cNvSpPr>
                  <a:spLocks noChangeShapeType="1"/>
                </p:cNvSpPr>
                <p:nvPr/>
              </p:nvSpPr>
              <p:spPr bwMode="auto">
                <a:xfrm>
                  <a:off x="912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76" name="Rectangle 157"/>
                <p:cNvSpPr>
                  <a:spLocks noChangeArrowheads="1"/>
                </p:cNvSpPr>
                <p:nvPr/>
              </p:nvSpPr>
              <p:spPr bwMode="auto">
                <a:xfrm>
                  <a:off x="83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-1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77" name="Line 158"/>
                <p:cNvSpPr>
                  <a:spLocks noChangeShapeType="1"/>
                </p:cNvSpPr>
                <p:nvPr/>
              </p:nvSpPr>
              <p:spPr bwMode="auto">
                <a:xfrm>
                  <a:off x="736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78" name="Rectangle 159"/>
                <p:cNvSpPr>
                  <a:spLocks noChangeArrowheads="1"/>
                </p:cNvSpPr>
                <p:nvPr/>
              </p:nvSpPr>
              <p:spPr bwMode="auto">
                <a:xfrm>
                  <a:off x="659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-2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79" name="Line 160"/>
                <p:cNvSpPr>
                  <a:spLocks noChangeShapeType="1"/>
                </p:cNvSpPr>
                <p:nvPr/>
              </p:nvSpPr>
              <p:spPr bwMode="auto">
                <a:xfrm>
                  <a:off x="567" y="188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0" name="Rectangle 161"/>
                <p:cNvSpPr>
                  <a:spLocks noChangeArrowheads="1"/>
                </p:cNvSpPr>
                <p:nvPr/>
              </p:nvSpPr>
              <p:spPr bwMode="auto">
                <a:xfrm>
                  <a:off x="494" y="1632"/>
                  <a:ext cx="121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-3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81" name="Line 162"/>
                <p:cNvSpPr>
                  <a:spLocks noChangeShapeType="1"/>
                </p:cNvSpPr>
                <p:nvPr/>
              </p:nvSpPr>
              <p:spPr bwMode="auto">
                <a:xfrm>
                  <a:off x="213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2" name="Rectangle 163"/>
                <p:cNvSpPr>
                  <a:spLocks noChangeArrowheads="1"/>
                </p:cNvSpPr>
                <p:nvPr/>
              </p:nvSpPr>
              <p:spPr bwMode="auto">
                <a:xfrm>
                  <a:off x="210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6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83" name="Line 164"/>
                <p:cNvSpPr>
                  <a:spLocks noChangeShapeType="1"/>
                </p:cNvSpPr>
                <p:nvPr/>
              </p:nvSpPr>
              <p:spPr bwMode="auto">
                <a:xfrm>
                  <a:off x="1267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4" name="Rectangle 165"/>
                <p:cNvSpPr>
                  <a:spLocks noChangeArrowheads="1"/>
                </p:cNvSpPr>
                <p:nvPr/>
              </p:nvSpPr>
              <p:spPr bwMode="auto">
                <a:xfrm>
                  <a:off x="123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1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85" name="Line 166"/>
                <p:cNvSpPr>
                  <a:spLocks noChangeShapeType="1"/>
                </p:cNvSpPr>
                <p:nvPr/>
              </p:nvSpPr>
              <p:spPr bwMode="auto">
                <a:xfrm>
                  <a:off x="144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6" name="Rectangle 167"/>
                <p:cNvSpPr>
                  <a:spLocks noChangeArrowheads="1"/>
                </p:cNvSpPr>
                <p:nvPr/>
              </p:nvSpPr>
              <p:spPr bwMode="auto">
                <a:xfrm>
                  <a:off x="1416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2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87" name="Line 168"/>
                <p:cNvSpPr>
                  <a:spLocks noChangeShapeType="1"/>
                </p:cNvSpPr>
                <p:nvPr/>
              </p:nvSpPr>
              <p:spPr bwMode="auto">
                <a:xfrm>
                  <a:off x="1957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8" name="Rectangle 169"/>
                <p:cNvSpPr>
                  <a:spLocks noChangeArrowheads="1"/>
                </p:cNvSpPr>
                <p:nvPr/>
              </p:nvSpPr>
              <p:spPr bwMode="auto">
                <a:xfrm>
                  <a:off x="192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5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89" name="Line 170"/>
                <p:cNvSpPr>
                  <a:spLocks noChangeShapeType="1"/>
                </p:cNvSpPr>
                <p:nvPr/>
              </p:nvSpPr>
              <p:spPr bwMode="auto">
                <a:xfrm>
                  <a:off x="178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90" name="Rectangle 171"/>
                <p:cNvSpPr>
                  <a:spLocks noChangeArrowheads="1"/>
                </p:cNvSpPr>
                <p:nvPr/>
              </p:nvSpPr>
              <p:spPr bwMode="auto">
                <a:xfrm>
                  <a:off x="1741" y="163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4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91" name="Line 172"/>
                <p:cNvSpPr>
                  <a:spLocks noChangeShapeType="1"/>
                </p:cNvSpPr>
                <p:nvPr/>
              </p:nvSpPr>
              <p:spPr bwMode="auto">
                <a:xfrm>
                  <a:off x="1612" y="1872"/>
                  <a:ext cx="1" cy="211"/>
                </a:xfrm>
                <a:prstGeom prst="line">
                  <a:avLst/>
                </a:prstGeom>
                <a:noFill/>
                <a:ln w="79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92" name="Rectangle 173"/>
                <p:cNvSpPr>
                  <a:spLocks noChangeArrowheads="1"/>
                </p:cNvSpPr>
                <p:nvPr/>
              </p:nvSpPr>
              <p:spPr bwMode="auto">
                <a:xfrm>
                  <a:off x="1581" y="1642"/>
                  <a:ext cx="73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rgbClr val="151ACC"/>
                      </a:solidFill>
                      <a:cs typeface="Times New Roman" panose="02020603050405020304" pitchFamily="18" charset="0"/>
                    </a:rPr>
                    <a:t>3</a:t>
                  </a:r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10251" name="WordArt 33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6705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LIÊN HỆ GIỮA THỨ TỰ VÀ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1867</Words>
  <Application>Microsoft Office PowerPoint</Application>
  <PresentationFormat>On-screen Show (4:3)</PresentationFormat>
  <Paragraphs>388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Arial</vt:lpstr>
      <vt:lpstr>Symbol</vt:lpstr>
      <vt:lpstr>Default Design</vt:lpstr>
      <vt:lpstr>MathType 6.0 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Cho a &lt; b, hãy so sánh: a/ a+1 với b+1  ;    b/  a – 2  với  b - 2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TRINHLILAC</dc:creator>
  <cp:lastModifiedBy>NGAN</cp:lastModifiedBy>
  <cp:revision>85</cp:revision>
  <dcterms:created xsi:type="dcterms:W3CDTF">2014-03-16T15:28:48Z</dcterms:created>
  <dcterms:modified xsi:type="dcterms:W3CDTF">2022-03-27T23:37:41Z</dcterms:modified>
</cp:coreProperties>
</file>